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charts/chart1.xml" ContentType="application/vnd.openxmlformats-officedocument.drawingml.chart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02f74f3f0594f75" /><Relationship Type="http://schemas.openxmlformats.org/officeDocument/2006/relationships/extended-properties" Target="/docProps/app.xml" Id="R7715740c3a354c6d" /><Relationship Type="http://schemas.openxmlformats.org/officeDocument/2006/relationships/officeDocument" Target="/ppt/presentation.xml" Id="R6c088224d881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7d7c6f8554c73"/>
  </p:sldMasterIdLst>
  <p:notesMasterIdLst>
    <p:notesMasterId xmlns:r="http://schemas.openxmlformats.org/officeDocument/2006/relationships" r:id="R3d47b7ad091d4495"/>
  </p:notesMasterIdLst>
  <p:sldIdLst>
    <p:sldId xmlns:r="http://schemas.openxmlformats.org/officeDocument/2006/relationships" id="256" r:id="R6464a4fa04624abc"/>
    <p:sldId xmlns:r="http://schemas.openxmlformats.org/officeDocument/2006/relationships" id="257" r:id="Rdd7092e636d541b4"/>
    <p:sldId xmlns:r="http://schemas.openxmlformats.org/officeDocument/2006/relationships" id="258" r:id="R6ae0a12214b744ef"/>
    <p:sldId xmlns:r="http://schemas.openxmlformats.org/officeDocument/2006/relationships" id="259" r:id="R83f5cbe008c946cc"/>
    <p:sldId xmlns:r="http://schemas.openxmlformats.org/officeDocument/2006/relationships" id="260" r:id="R7bdf7df102354d85"/>
    <p:sldId xmlns:r="http://schemas.openxmlformats.org/officeDocument/2006/relationships" id="261" r:id="R0103ee8e1cf54864"/>
    <p:sldId xmlns:r="http://schemas.openxmlformats.org/officeDocument/2006/relationships" id="262" r:id="Ra7e78eda20404c5a"/>
    <p:sldId xmlns:r="http://schemas.openxmlformats.org/officeDocument/2006/relationships" id="263" r:id="R9b9143d626b343ae"/>
    <p:sldId xmlns:r="http://schemas.openxmlformats.org/officeDocument/2006/relationships" id="264" r:id="Re0fdde9d349944fa"/>
    <p:sldId xmlns:r="http://schemas.openxmlformats.org/officeDocument/2006/relationships" id="265" r:id="R700892f86ee74615"/>
    <p:sldId xmlns:r="http://schemas.openxmlformats.org/officeDocument/2006/relationships" id="266" r:id="Rf292fcb08bec4521"/>
    <p:sldId xmlns:r="http://schemas.openxmlformats.org/officeDocument/2006/relationships" id="267" r:id="Rb27ba44d246f4b55"/>
    <p:sldId xmlns:r="http://schemas.openxmlformats.org/officeDocument/2006/relationships" id="268" r:id="Re5c3321c457f43b5"/>
    <p:sldId xmlns:r="http://schemas.openxmlformats.org/officeDocument/2006/relationships" id="269" r:id="Rdc304841a9b8402c"/>
    <p:sldId xmlns:r="http://schemas.openxmlformats.org/officeDocument/2006/relationships" id="270" r:id="Rd008aa3ce91f4920"/>
    <p:sldId xmlns:r="http://schemas.openxmlformats.org/officeDocument/2006/relationships" id="271" r:id="R945a2d4d73344319"/>
    <p:sldId xmlns:r="http://schemas.openxmlformats.org/officeDocument/2006/relationships" id="272" r:id="Rb6326bf03c374d89"/>
    <p:sldId xmlns:r="http://schemas.openxmlformats.org/officeDocument/2006/relationships" id="273" r:id="R21445a97ee754268"/>
    <p:sldId xmlns:r="http://schemas.openxmlformats.org/officeDocument/2006/relationships" id="274" r:id="R08df6c4bfd434a20"/>
    <p:sldId xmlns:r="http://schemas.openxmlformats.org/officeDocument/2006/relationships" id="275" r:id="Ra7c471968eb442c7"/>
    <p:sldId xmlns:r="http://schemas.openxmlformats.org/officeDocument/2006/relationships" id="276" r:id="Ra41fe97800644ec7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c85a3b63060469a" /><Relationship Type="http://schemas.openxmlformats.org/officeDocument/2006/relationships/slideMaster" Target="/ppt/slideMasters/slideMaster1.xml" Id="R65a7d7c6f8554c73" /><Relationship Type="http://schemas.openxmlformats.org/officeDocument/2006/relationships/notesMaster" Target="/ppt/notesMasters/notesMaster1.xml" Id="R3d47b7ad091d4495" /><Relationship Type="http://schemas.openxmlformats.org/officeDocument/2006/relationships/presProps" Target="/ppt/presProps.xml" Id="Rd6dda65e34ae4db9" /><Relationship Type="http://schemas.openxmlformats.org/officeDocument/2006/relationships/tableStyles" Target="/ppt/tableStyles.xml" Id="R6b165820d2d042ae" /><Relationship Type="http://schemas.openxmlformats.org/officeDocument/2006/relationships/slide" Target="/ppt/slides/slide1.xml" Id="R6464a4fa04624abc" /><Relationship Type="http://schemas.openxmlformats.org/officeDocument/2006/relationships/slide" Target="/ppt/slides/slide2.xml" Id="Rdd7092e636d541b4" /><Relationship Type="http://schemas.openxmlformats.org/officeDocument/2006/relationships/slide" Target="/ppt/slides/slide3.xml" Id="R6ae0a12214b744ef" /><Relationship Type="http://schemas.openxmlformats.org/officeDocument/2006/relationships/slide" Target="/ppt/slides/slide4.xml" Id="R83f5cbe008c946cc" /><Relationship Type="http://schemas.openxmlformats.org/officeDocument/2006/relationships/slide" Target="/ppt/slides/slide5.xml" Id="R7bdf7df102354d85" /><Relationship Type="http://schemas.openxmlformats.org/officeDocument/2006/relationships/slide" Target="/ppt/slides/slide6.xml" Id="R0103ee8e1cf54864" /><Relationship Type="http://schemas.openxmlformats.org/officeDocument/2006/relationships/slide" Target="/ppt/slides/slide7.xml" Id="Ra7e78eda20404c5a" /><Relationship Type="http://schemas.openxmlformats.org/officeDocument/2006/relationships/slide" Target="/ppt/slides/slide8.xml" Id="R9b9143d626b343ae" /><Relationship Type="http://schemas.openxmlformats.org/officeDocument/2006/relationships/slide" Target="/ppt/slides/slide9.xml" Id="Re0fdde9d349944fa" /><Relationship Type="http://schemas.openxmlformats.org/officeDocument/2006/relationships/slide" Target="/ppt/slides/slide10.xml" Id="R700892f86ee74615" /><Relationship Type="http://schemas.openxmlformats.org/officeDocument/2006/relationships/slide" Target="/ppt/slides/slide11.xml" Id="Rf292fcb08bec4521" /><Relationship Type="http://schemas.openxmlformats.org/officeDocument/2006/relationships/slide" Target="/ppt/slides/slide12.xml" Id="Rb27ba44d246f4b55" /><Relationship Type="http://schemas.openxmlformats.org/officeDocument/2006/relationships/slide" Target="/ppt/slides/slide13.xml" Id="Re5c3321c457f43b5" /><Relationship Type="http://schemas.openxmlformats.org/officeDocument/2006/relationships/slide" Target="/ppt/slides/slide14.xml" Id="Rdc304841a9b8402c" /><Relationship Type="http://schemas.openxmlformats.org/officeDocument/2006/relationships/slide" Target="/ppt/slides/slide15.xml" Id="Rd008aa3ce91f4920" /><Relationship Type="http://schemas.openxmlformats.org/officeDocument/2006/relationships/slide" Target="/ppt/slides/slide16.xml" Id="R945a2d4d73344319" /><Relationship Type="http://schemas.openxmlformats.org/officeDocument/2006/relationships/slide" Target="/ppt/slides/slide17.xml" Id="Rb6326bf03c374d89" /><Relationship Type="http://schemas.openxmlformats.org/officeDocument/2006/relationships/slide" Target="/ppt/slides/slide18.xml" Id="R21445a97ee754268" /><Relationship Type="http://schemas.openxmlformats.org/officeDocument/2006/relationships/slide" Target="/ppt/slides/slide19.xml" Id="R08df6c4bfd434a20" /><Relationship Type="http://schemas.openxmlformats.org/officeDocument/2006/relationships/slide" Target="/ppt/slides/slide20.xml" Id="Ra7c471968eb442c7" /><Relationship Type="http://schemas.openxmlformats.org/officeDocument/2006/relationships/slide" Target="/ppt/slides/slide21.xml" Id="Ra41fe97800644ec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436268341cd467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761df3dba2a4fad" /><Relationship Type="http://schemas.openxmlformats.org/officeDocument/2006/relationships/notesMaster" Target="/ppt/notesMasters/notesMaster1.xml" Id="Re9ca5e41b69f433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7a0317365fc4aed" /><Relationship Type="http://schemas.openxmlformats.org/officeDocument/2006/relationships/notesMaster" Target="/ppt/notesMasters/notesMaster1.xml" Id="R8848591b3e0a4be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ea1d599fd2e4d5c" /><Relationship Type="http://schemas.openxmlformats.org/officeDocument/2006/relationships/notesMaster" Target="/ppt/notesMasters/notesMaster1.xml" Id="R17c4ad875ca1475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ebdfc6d344d4ad7" /><Relationship Type="http://schemas.openxmlformats.org/officeDocument/2006/relationships/notesMaster" Target="/ppt/notesMasters/notesMaster1.xml" Id="R191ef9bd61594c3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54c50a188cd49c7" /><Relationship Type="http://schemas.openxmlformats.org/officeDocument/2006/relationships/notesMaster" Target="/ppt/notesMasters/notesMaster1.xml" Id="R6d468abaf134458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b2d405d51834ab3" /><Relationship Type="http://schemas.openxmlformats.org/officeDocument/2006/relationships/notesMaster" Target="/ppt/notesMasters/notesMaster1.xml" Id="R26a4cf6b7cf24f4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46b53faca0946d7" /><Relationship Type="http://schemas.openxmlformats.org/officeDocument/2006/relationships/notesMaster" Target="/ppt/notesMasters/notesMaster1.xml" Id="R551b794a989a4a5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a392cf56ac04003" /><Relationship Type="http://schemas.openxmlformats.org/officeDocument/2006/relationships/notesMaster" Target="/ppt/notesMasters/notesMaster1.xml" Id="R4b4e0e1f46fe4ff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6da6e4062c24f91" /><Relationship Type="http://schemas.openxmlformats.org/officeDocument/2006/relationships/notesMaster" Target="/ppt/notesMasters/notesMaster1.xml" Id="R3aa3cd9aee43471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53099c4f9ae4b44" /><Relationship Type="http://schemas.openxmlformats.org/officeDocument/2006/relationships/notesMaster" Target="/ppt/notesMasters/notesMaster1.xml" Id="Re83eef8b3015476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eb7c24ccac94901" /><Relationship Type="http://schemas.openxmlformats.org/officeDocument/2006/relationships/notesMaster" Target="/ppt/notesMasters/notesMaster1.xml" Id="R3956267cdbca490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bf7e5115ffa4413" /><Relationship Type="http://schemas.openxmlformats.org/officeDocument/2006/relationships/notesMaster" Target="/ppt/notesMasters/notesMaster1.xml" Id="R6bb6d9c9e1e1464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92c1afec1cb4148" /><Relationship Type="http://schemas.openxmlformats.org/officeDocument/2006/relationships/notesMaster" Target="/ppt/notesMasters/notesMaster1.xml" Id="R25ad542e93d64ee2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57be2939d25e49f9" /><Relationship Type="http://schemas.openxmlformats.org/officeDocument/2006/relationships/notesMaster" Target="/ppt/notesMasters/notesMaster1.xml" Id="R1c763ff299cd494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7d1e73a6a8d4dbe" /><Relationship Type="http://schemas.openxmlformats.org/officeDocument/2006/relationships/notesMaster" Target="/ppt/notesMasters/notesMaster1.xml" Id="R837a5459e13b44d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f8858e306554570" /><Relationship Type="http://schemas.openxmlformats.org/officeDocument/2006/relationships/notesMaster" Target="/ppt/notesMasters/notesMaster1.xml" Id="R6e707683608d423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136af5118d7490f" /><Relationship Type="http://schemas.openxmlformats.org/officeDocument/2006/relationships/notesMaster" Target="/ppt/notesMasters/notesMaster1.xml" Id="R95b3be675f33445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065d49f5e074acf" /><Relationship Type="http://schemas.openxmlformats.org/officeDocument/2006/relationships/notesMaster" Target="/ppt/notesMasters/notesMaster1.xml" Id="Rbc697037343e4c6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937f49ab33c4323" /><Relationship Type="http://schemas.openxmlformats.org/officeDocument/2006/relationships/notesMaster" Target="/ppt/notesMasters/notesMaster1.xml" Id="R4e5b97b0726446f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3953fde99c84474" /><Relationship Type="http://schemas.openxmlformats.org/officeDocument/2006/relationships/notesMaster" Target="/ppt/notesMasters/notesMaster1.xml" Id="R9b6bb9e0dbcc433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207465003fb417b" /><Relationship Type="http://schemas.openxmlformats.org/officeDocument/2006/relationships/notesMaster" Target="/ppt/notesMasters/notesMaster1.xml" Id="R9ef2d68159ec4ec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organization scope and requested 1000–2000 employee range (2026-07-27).</a:t>
            </a:r>
          </a:p>
          <a:p xmlns:a="http://schemas.openxmlformats.org/drawingml/2006/main">
            <a:r>
              <a:t>- Staffing figures, spans, targets, and KPI weights are management design assumptions; validate with actual workload, shifts, automation, outsourcing, and product mix.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180232eca489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a318ed175ac44eb" /><Relationship Type="http://schemas.openxmlformats.org/officeDocument/2006/relationships/slideLayout" Target="/ppt/slideLayouts/slideLayout1.xml" Id="R29246bd831c0404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46bd831c0404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ccfefd63744dc" /><Relationship Type="http://schemas.openxmlformats.org/officeDocument/2006/relationships/notesSlide" Target="/ppt/notesSlides/notesSlide1.xml" Id="R74a8baba77864dc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4c9a6cdd148f3" /><Relationship Type="http://schemas.openxmlformats.org/officeDocument/2006/relationships/notesSlide" Target="/ppt/notesSlides/notesSlide10.xml" Id="Rd5dc3a66d75c4d8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28f72ef864314" /><Relationship Type="http://schemas.openxmlformats.org/officeDocument/2006/relationships/notesSlide" Target="/ppt/notesSlides/notesSlide11.xml" Id="Rd2f2f7adcfee4ea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a78d23c464e4a" /><Relationship Type="http://schemas.openxmlformats.org/officeDocument/2006/relationships/notesSlide" Target="/ppt/notesSlides/notesSlide12.xml" Id="R042d8daba8f94b1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a3fbd5b8342c7" /><Relationship Type="http://schemas.openxmlformats.org/officeDocument/2006/relationships/notesSlide" Target="/ppt/notesSlides/notesSlide13.xml" Id="R0b53a6c42aa0441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d5889227d4608" /><Relationship Type="http://schemas.openxmlformats.org/officeDocument/2006/relationships/notesSlide" Target="/ppt/notesSlides/notesSlide14.xml" Id="Re721f52d2fdd434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ed9cf61f24d77" /><Relationship Type="http://schemas.openxmlformats.org/officeDocument/2006/relationships/notesSlide" Target="/ppt/notesSlides/notesSlide15.xml" Id="Ree153a0f5654446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11091844a4419" /><Relationship Type="http://schemas.openxmlformats.org/officeDocument/2006/relationships/notesSlide" Target="/ppt/notesSlides/notesSlide16.xml" Id="R55ece71a36024f5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15868edc14e1e" /><Relationship Type="http://schemas.openxmlformats.org/officeDocument/2006/relationships/notesSlide" Target="/ppt/notesSlides/notesSlide17.xml" Id="R9b036b6ff6a6482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f207804be4f6f" /><Relationship Type="http://schemas.openxmlformats.org/officeDocument/2006/relationships/notesSlide" Target="/ppt/notesSlides/notesSlide18.xml" Id="Raa53ad851d154d0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750c6889e4827" /><Relationship Type="http://schemas.openxmlformats.org/officeDocument/2006/relationships/notesSlide" Target="/ppt/notesSlides/notesSlide19.xml" Id="Rc2aac71c29c343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ea861422e48ef" /><Relationship Type="http://schemas.openxmlformats.org/officeDocument/2006/relationships/notesSlide" Target="/ppt/notesSlides/notesSlide2.xml" Id="R83cb23eeff73450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b3deb93f3440b" /><Relationship Type="http://schemas.openxmlformats.org/officeDocument/2006/relationships/notesSlide" Target="/ppt/notesSlides/notesSlide20.xml" Id="Rf4a71aa75d6f48df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5671bdbdf45a1" /><Relationship Type="http://schemas.openxmlformats.org/officeDocument/2006/relationships/image" Target="/ppt/media/image.png" Id="R10ebef8ece5b4e93" /><Relationship Type="http://schemas.openxmlformats.org/officeDocument/2006/relationships/image" Target="/ppt/media/image2.png" Id="R7376e5a7815e4b6c" /><Relationship Type="http://schemas.openxmlformats.org/officeDocument/2006/relationships/notesSlide" Target="/ppt/notesSlides/notesSlide21.xml" Id="R804d8b011f49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2e8c69874f45" /><Relationship Type="http://schemas.openxmlformats.org/officeDocument/2006/relationships/notesSlide" Target="/ppt/notesSlides/notesSlide3.xml" Id="R0fc4f8d97b684b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b1a61e99248e2" /><Relationship Type="http://schemas.openxmlformats.org/officeDocument/2006/relationships/notesSlide" Target="/ppt/notesSlides/notesSlide4.xml" Id="R2f2dfa884b2b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435376c434f8a" /><Relationship Type="http://schemas.openxmlformats.org/officeDocument/2006/relationships/notesSlide" Target="/ppt/notesSlides/notesSlide5.xml" Id="R8f064a8afe0b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d430a32494463" /><Relationship Type="http://schemas.openxmlformats.org/officeDocument/2006/relationships/notesSlide" Target="/ppt/notesSlides/notesSlide6.xml" Id="R61ca630dac0744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5ca48722948f3" /><Relationship Type="http://schemas.openxmlformats.org/officeDocument/2006/relationships/chart" Target="/ppt/slides/charts/chart1.xml" Id="R7b4a01ead66a49cb" /><Relationship Type="http://schemas.openxmlformats.org/officeDocument/2006/relationships/notesSlide" Target="/ppt/notesSlides/notesSlide7.xml" Id="Re71ef822e3454be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488a2cda04485" /><Relationship Type="http://schemas.openxmlformats.org/officeDocument/2006/relationships/notesSlide" Target="/ppt/notesSlides/notesSlide8.xml" Id="Rfb5f19d852984e4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3d87469dc44a6" /><Relationship Type="http://schemas.openxmlformats.org/officeDocument/2006/relationships/notesSlide" Target="/ppt/notesSlides/notesSlide9.xml" Id="Rf56fc3f4860b4e9f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建议编制</c:v>
          </c:tx>
          <c:spPr>
            <a:solidFill xmlns:a="http://schemas.openxmlformats.org/drawingml/2006/main">
              <a:srgbClr val="3D8DFF"/>
            </a:solidFill>
          </c:spPr>
          <c:cat>
            <c:strLit>
              <c:ptCount val="9"/>
              <c:pt idx="0">
                <c:v>营销</c:v>
              </c:pt>
              <c:pt idx="1">
                <c:v>财务</c:v>
              </c:pt>
              <c:pt idx="2">
                <c:v>研发</c:v>
              </c:pt>
              <c:pt idx="3">
                <c:v>物控</c:v>
              </c:pt>
              <c:pt idx="4">
                <c:v>工程</c:v>
              </c:pt>
              <c:pt idx="5">
                <c:v>质量</c:v>
              </c:pt>
              <c:pt idx="6">
                <c:v>制造</c:v>
              </c:pt>
              <c:pt idx="7">
                <c:v>人事行政</c:v>
              </c:pt>
              <c:pt idx="8">
                <c:v>总经办</c:v>
              </c:pt>
            </c:strLit>
          </c:cat>
          <c:val>
            <c:numLit>
              <c:formatCode>General</c:formatCode>
              <c:ptCount val="9"/>
              <c:pt idx="0">
                <c:v>50</c:v>
              </c:pt>
              <c:pt idx="1">
                <c:v>24</c:v>
              </c:pt>
              <c:pt idx="2">
                <c:v>80</c:v>
              </c:pt>
              <c:pt idx="3">
                <c:v>90</c:v>
              </c:pt>
              <c:pt idx="4">
                <c:v>70</c:v>
              </c:pt>
              <c:pt idx="5">
                <c:v>95</c:v>
              </c:pt>
              <c:pt idx="6">
                <c:v>1025</c:v>
              </c:pt>
              <c:pt idx="7">
                <c:v>56</c:v>
              </c:pt>
              <c:pt idx="8">
                <c:v>10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8DEE5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100"/>
        </c:scaling>
        <c:delete val="0"/>
        <c:axPos val="b"/>
        <c:majorGridlines>
          <c:spPr>
            <a:ln xmlns:a="http://schemas.openxmlformats.org/drawingml/2006/main" w="9525">
              <a:solidFill>
                <a:srgbClr val="EDEDE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0">
            <a:solidFill>
              <a:srgbClr val="FFFFFF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</a:p>
        </c:txPr>
        <c:crossAx val="48650112"/>
        <c:crossBetween val="between"/>
        <c:majorUnit val="200"/>
      </c:valAx>
      <c:spPr>
        <a:noFill xmlns:a="http://schemas.openxmlformats.org/drawingml/2006/main"/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7E142E5-3086-4730-9322-6D31AD750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D31D92-D164-4067-BB71-B7A07EB94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619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组织设计与定编方案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D9F79C-D194-4B35-97F2-F23979028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5334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生产运营组织架构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365401-9340-4EEF-A094-65777B019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24150"/>
            <a:ext cx="533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325" b="0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岗位职责 · 人力编制 · 关键KPI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AFF5E8-D6AD-48F8-8AD5-EBC64A877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5143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适用于1000～2000人传统实业制造公司</a:t>
            </a:r>
          </a:p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基准型：1500人｜八大职能＋经营管理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7132EE-7C39-40C4-9847-8EB55F903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00050"/>
            <a:ext cx="5505450" cy="5600700"/>
          </a:xfrm>
          <a:prstGeom xmlns:a="http://schemas.openxmlformats.org/drawingml/2006/main" prst="roundRect">
            <a:avLst>
              <a:gd name="adj" fmla="val 1384"/>
            </a:avLst>
          </a:prstGeom>
          <a:solidFill xmlns:a="http://schemas.openxmlformats.org/drawingml/2006/main">
            <a:srgbClr val="EAF3FF"/>
          </a:solidFill>
          <a:ln xmlns:a="http://schemas.openxmlformats.org/drawingml/2006/main" w="9525">
            <a:solidFill>
              <a:srgbClr val="C9DDF5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2E5976-967C-466D-81C0-3CF95E8F6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1352550"/>
            <a:ext cx="4095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defRPr sz="63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3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1500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3F70EE-73C9-427B-B151-0B913D813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34315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324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7324D"/>
                </a:solidFill>
                <a:latin typeface="Microsoft YaHei"/>
                <a:ea typeface="Microsoft YaHei"/>
                <a:cs typeface="Microsoft YaHei"/>
              </a:rPr>
              <a:t>人力基准</a:t>
            </a:r>
          </a:p>
        </p:txBody>
      </p:sp>
      <p:cxnSp>
        <p:nvCxnSpPr>
          <p:cNvPr id="20" name=""/>
          <p:cNvCxnSpPr/>
          <p:nvPr/>
        </p:nvCxnSpPr>
        <p:spPr>
          <a:xfrm xmlns:a="http://schemas.openxmlformats.org/drawingml/2006/main">
            <a:off x="6800850" y="3105150"/>
            <a:ext cx="40957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A8C6E8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51D1FD-9D04-469E-9036-21CAE34F2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476625"/>
            <a:ext cx="4095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1,025  制造直接人力</a:t>
            </a:r>
          </a:p>
          <a:p xmlns:a="http://schemas.openxmlformats.org/drawingml/2006/main">
            <a:pPr algn="l">
              <a:defRPr sz="20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475      管理与专业支持</a:t>
            </a:r>
          </a:p>
          <a:p xmlns:a="http://schemas.openxmlformats.org/drawingml/2006/main">
            <a:pPr algn="l">
              <a:defRPr sz="20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122      类岗位编制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22A5D5-EEC2-4FDA-91C6-7FDD2C31A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76950"/>
            <a:ext cx="3714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建议稿｜2026.07</a:t>
            </a:r>
          </a:p>
        </p:txBody>
      </p:sp>
    </p:spTree>
    <p:extLst>
      <p:ext uri="{BB962C8B-B14F-4D97-AF65-F5344CB8AC3E}">
        <p14:creationId xmlns:p14="http://schemas.microsoft.com/office/powerpoint/2010/main" val="925729409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F27031A-4627-4A19-804E-717B7CBF9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62C90F5-0487-4CC7-8672-5B146AEC0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研发中心｜平台化研发与项目管理支撑新品成功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9199DA-D3DC-42A6-9618-42246DBF6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职责与KPI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68CE95-B629-4046-A13C-C8B1F56BB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09700"/>
            <a:ext cx="4191000" cy="4457700"/>
          </a:xfrm>
          <a:prstGeom xmlns:a="http://schemas.openxmlformats.org/drawingml/2006/main" prst="roundRect">
            <a:avLst>
              <a:gd name="adj" fmla="val 1818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69EB33-945F-4C42-9435-CEEFA59A5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3619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7B61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7B61FF"/>
                </a:solidFill>
                <a:latin typeface="Microsoft YaHei"/>
                <a:ea typeface="Microsoft YaHei"/>
                <a:cs typeface="Microsoft YaHei"/>
              </a:rPr>
              <a:t>组织编制｜80人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685800" y="2171700"/>
            <a:ext cx="3619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7B61FF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1D1D3E-E30D-4D75-95E4-E8F164769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3619500" cy="2647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中心/项目管理　　　　　   9人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电子硬件　　　　　　　　  15人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软件/固件　　　　　　　  12人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结构/机械/工业设计　　  17人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测试验证/认证　　　　　  11人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样品/实验室/技术资料　  16人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A78C6F-CB2C-4B3E-8521-87FDC5BF1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编制说明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AD5F62-894F-4C36-915F-0D37BD1B2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81175" y="5191125"/>
            <a:ext cx="2524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负责人1名；其余按工作量、班次及管理跨度核定。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AFAC25-A630-4550-B33B-F38945D70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44780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核心职责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8D01E5-2C37-4552-8CFE-AD208BB4E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924050"/>
            <a:ext cx="69342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产品规划、技术路线、项目立项与里程碑管理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硬件、软件、结构设计及设计验证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DFM/DFA、可靠性、认证、知识产权与标准化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设计BOM、图纸、规范和ECN的准确交付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BCB97DA-BCD7-41AE-8EE2-228A91B6E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63855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部门关键KPI及建议权重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4AD0F5-A109-4E68-B64D-F5A802977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0957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61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7B61FF"/>
                </a:solidFill>
                <a:latin typeface="Microsoft YaHei"/>
                <a:ea typeface="Microsoft YaHei"/>
                <a:cs typeface="Microsoft YaHei"/>
              </a:rPr>
              <a:t>研发里程碑按期率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B7E2E8-1C22-4A21-9B7B-6643E547A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0957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EF3C9CB-62FD-4B09-AF78-1E1187F65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3719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61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7B61FF"/>
                </a:solidFill>
                <a:latin typeface="Microsoft YaHei"/>
                <a:ea typeface="Microsoft YaHei"/>
                <a:cs typeface="Microsoft YaHei"/>
              </a:rPr>
              <a:t>新品量产成功率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CD4620-1D37-4796-8DBE-19A12183F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3719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7BECB74-D459-41E0-BEEA-846F94323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482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设计验证一次通过率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4661A2-1A35-44E8-B680-94AD32C4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6482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9E8E1E0-B57B-4B19-9CD9-8F5DA9D68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92442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量产后设计问题/ECN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21BBF73-1C8B-4CC3-8623-F94154FFE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92442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24FDDF2-E02E-44DC-B049-6EED7FC37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2006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BOM/图纸准确率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D565FC1-9CF8-434C-B778-EFBD9CF8B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52006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71CA73B-CAA3-46ED-B9CD-DA86B5BA2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4768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目标成本达成率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6E230BA-657C-4913-A5A9-548EDCFEF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54768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7475623-8B2D-43C5-856A-E3E6446EC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7531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平台复用/专利标准化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38F60DB-008B-45F0-ABE9-109019626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57531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A2D85E5-DE6F-436A-86B2-9FD34CE60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生产运营组织设计｜职责与KPI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58AB1A2-72C1-43A9-8483-C42D77F92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36583491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786BB72-ED02-4429-8AE9-3AC4BC0E7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E831775-16F9-414D-AA11-7AF9B87DF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物控部｜S&amp;OP—MPS—MRP闭环保障齐套交付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356A55-C61C-4138-87D0-F2E288C23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职责与KPI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FFFF8E-0CFB-48E7-838F-599CDE6A2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409700"/>
            <a:ext cx="4191000" cy="4457700"/>
          </a:xfrm>
          <a:prstGeom xmlns:a="http://schemas.openxmlformats.org/drawingml/2006/main" prst="roundRect">
            <a:avLst>
              <a:gd name="adj" fmla="val 1818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3D5C9C-A581-4AB2-A651-40ACEFDF5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695450"/>
            <a:ext cx="3619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E58A0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E58A00"/>
                </a:solidFill>
                <a:latin typeface="Microsoft YaHei"/>
                <a:ea typeface="Microsoft YaHei"/>
                <a:cs typeface="Microsoft YaHei"/>
              </a:rPr>
              <a:t>组织编制｜90人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7886700" y="2171700"/>
            <a:ext cx="3619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E58A00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D0F134-721C-4D60-A4FF-112843537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400300"/>
            <a:ext cx="3619500" cy="2647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部门管理　　　　　　　　   1人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PMC　　　　　　　　　  21人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采购/供应商开发　　　　  18人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仓储　　　　　　　　　　  44人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物流/关务　　　　　　　   6人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EE780D-5C4A-43DC-B62A-D4EF451EB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21970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编制说明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958D68-7CB6-4E96-87DB-829494423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5191125"/>
            <a:ext cx="2524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负责人1名；其余按工作量、班次及管理跨度核定。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3BBDA8-3BB0-473E-AB97-4E409F44F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4780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核心职责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26D6C2-6105-4956-9FAF-16B05A8DB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24050"/>
            <a:ext cx="69342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滚动主计划、物料计划、产销协调与欠料预警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采购寻源、价格、交期、供应风险与合同管理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收发存、账实一致、先进先出和呆滞处理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建立供应链交付、库存和成本日周月管理机制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5BEE98-6C05-4781-9053-94160399B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3855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部门关键KPI及建议权重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29AABF-7AFD-4BAD-A143-423DDC0DF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957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58A0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E58A00"/>
                </a:solidFill>
                <a:latin typeface="Microsoft YaHei"/>
                <a:ea typeface="Microsoft YaHei"/>
                <a:cs typeface="Microsoft YaHei"/>
              </a:rPr>
              <a:t>物料齐套率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77E821-2E84-490F-B17A-D70A7E6D3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957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A4F8AA-5811-4F6E-9E58-79DB4888A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719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58A0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E58A00"/>
                </a:solidFill>
                <a:latin typeface="Microsoft YaHei"/>
                <a:ea typeface="Microsoft YaHei"/>
                <a:cs typeface="Microsoft YaHei"/>
              </a:rPr>
              <a:t>库存周转/库存天数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BA0A1D-0DCE-4292-AD5E-DB4D1DE17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719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C7A3A14-2F22-4368-9A0E-48F5BE897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482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供应商准时交付率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6D88D8-D5AC-4F04-A3D1-A524CB52C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482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46EDD0-453E-49FD-9EB1-76C14A679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2442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采购降本/价格偏差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4C4130F-1A71-4A1B-9EA3-373DA872A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92442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2DB4BB3-1C12-4BB9-ACE9-634177188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006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库存准确率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D71823B-E41C-4683-A8AB-4990C6730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006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FCC2FBC-787E-4915-BEB6-600805AD2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768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缺料停线/紧急采购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3213CEE-B674-4206-B3B1-51CDE7193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4768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334799A-92C3-43C2-8C20-092D47EB5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531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呆滞料改善率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EB2E00B-F100-4D30-A746-34DE68AEB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7531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5%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FA51BF6-F62D-4FBC-8271-D90FDC992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生产运营组织设计｜职责与KPI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E656013-CE9C-46BF-9DCB-B57B32A07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45165748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1D8858B-8FEF-4D3B-8A96-41EADEDC1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1003ECC-54BA-4445-A9F7-9FC3582E0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工程部｜建立NPI到量产改善的工程闭环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FBAC88-4CFA-4913-90CF-56C5529B7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职责与KPI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162AA7-F20E-483E-A3CA-FAD1751FA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09700"/>
            <a:ext cx="4191000" cy="4457700"/>
          </a:xfrm>
          <a:prstGeom xmlns:a="http://schemas.openxmlformats.org/drawingml/2006/main" prst="roundRect">
            <a:avLst>
              <a:gd name="adj" fmla="val 1818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817739-3EC5-446C-BFB9-DA94D2213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3619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A0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00A0A8"/>
                </a:solidFill>
                <a:latin typeface="Microsoft YaHei"/>
                <a:ea typeface="Microsoft YaHei"/>
                <a:cs typeface="Microsoft YaHei"/>
              </a:rPr>
              <a:t>组织编制｜70人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685800" y="2171700"/>
            <a:ext cx="3619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00A0A8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B3F53A-6D4B-4285-9229-EFC180D24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3619500" cy="2647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部门管理　　　　　　　　   1人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PE　　　　　　　　　　  22人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IE　　　　　　　　　　   8人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NPI　　　　　　　　　  10人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ME/设备设施　　　　　  18人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材料承认　　　　　　　　   6人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自动化/工装　　　　　　   5人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B8B826-4637-4E41-8E83-5C0A5D39C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编制说明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D8943B-54B9-4702-93B4-79F36B97D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81175" y="5191125"/>
            <a:ext cx="2524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负责人1名；其余按工作量、班次及管理跨度核定。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8851FC-630C-4D0B-9134-F0F7CD55E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44780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核心职责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1F3E15C-3D0B-4045-91D5-E2E74FE16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924050"/>
            <a:ext cx="69342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工艺路线、SOP、参数、治具及制程变更管理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标准工时、产能、线平衡、布局和精益改善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NPI试产、问题闭环、量产移交与爬坡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设备维护、OEE、自动化及材料承认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C0196B-AAD6-4980-B166-0A6166BF2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63855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部门关键KPI及建议权重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7E06A3-F750-4295-B531-538986B3F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0957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A0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0A0A8"/>
                </a:solidFill>
                <a:latin typeface="Microsoft YaHei"/>
                <a:ea typeface="Microsoft YaHei"/>
                <a:cs typeface="Microsoft YaHei"/>
              </a:rPr>
              <a:t>UPPH/生产效率提升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B4589C-47FC-4458-A3BF-63A990FB8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0957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5122CB-EDBD-4E39-BDD9-D37BCD0AF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3719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A0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0A0A8"/>
                </a:solidFill>
                <a:latin typeface="Microsoft YaHei"/>
                <a:ea typeface="Microsoft YaHei"/>
                <a:cs typeface="Microsoft YaHei"/>
              </a:rPr>
              <a:t>NPI按期与一次通过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894AC3-0B33-4BF5-8E8C-CAEF7B39A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3719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21A4D07-EF69-4F17-8715-C0086FD0A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482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OEE/设备故障停机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C46907-AB7D-467C-9784-4911C1D3B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6482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D6D861B-AE4C-40D7-A842-4FE3D06A3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92442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一次直通率改善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B6DCEA8-2B40-4550-820D-0F325A7C6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92442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171B018-B5AF-44E8-AD5E-A64F1C386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2006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标准工时覆盖/准确率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587289B-2C6B-48B7-9BAF-D0CA9D191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52006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9692E5-80D8-486D-AE96-24181B305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4768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制程问题闭环及时率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1F68EA7-01B6-4A72-B774-973F56998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54768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182BB81-A49C-410A-887E-F32446E75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7531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材料承认/ECN及时率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CE4F28D-53C8-4C95-B7D2-BB62941DB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57531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087902F-9454-407A-AE8E-6DFB8776A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生产运营组织设计｜职责与KPI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590C191-57B2-4357-80CF-F8CF378E3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383019646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98DDC18-73CF-4C45-A035-4427ACDDE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D7BC727-959F-4685-BF63-B99D489AB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质量部｜预防、过程受控与问题闭环贯穿全链路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6ED559-5E31-430C-A65D-7BF0AC69C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职责与KPI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208577-340D-4744-8674-4B9E3B375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409700"/>
            <a:ext cx="4191000" cy="4457700"/>
          </a:xfrm>
          <a:prstGeom xmlns:a="http://schemas.openxmlformats.org/drawingml/2006/main" prst="roundRect">
            <a:avLst>
              <a:gd name="adj" fmla="val 1818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05E648-215C-4997-8A8D-DF05B502B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695450"/>
            <a:ext cx="3619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6454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D64545"/>
                </a:solidFill>
                <a:latin typeface="Microsoft YaHei"/>
                <a:ea typeface="Microsoft YaHei"/>
                <a:cs typeface="Microsoft YaHei"/>
              </a:rPr>
              <a:t>组织编制｜95人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7886700" y="2171700"/>
            <a:ext cx="3619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D64545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00CE92-D67E-4813-AF8F-91D7A3431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400300"/>
            <a:ext cx="3619500" cy="2647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部门管理　　　　　　　　   1人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QA/体系/客户质量　　  10人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IQC　　　　　　　　　  14人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IPQC　　　　　　　　  25人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FPC/FQC/OQC　  22人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QE　　　　　　　　　　  10人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SQE　　　　　　　　　   7人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实验室/计量/可靠性　　   6人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0D8EA6-C419-4121-9F86-0605A2254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21970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编制说明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301D4A-C60B-4B6B-AF56-1C5A84895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5191125"/>
            <a:ext cx="2524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负责人1名；其余按工作量、班次及管理跨度核定。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B2B4E2-BBD9-49AC-B18E-4A139CBAA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4780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核心职责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23A00A-681D-4C68-8D87-3C10C5640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24050"/>
            <a:ext cx="69342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质量策划、体系审核、客户质量与放行控制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来料、过程、终检/成品及出货检验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不良分析、SPC、CAPA、8D与质量成本改善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供应商质量、量测系统、可靠性和实验室管理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F0C51A-48F5-49B6-90E7-AD12E0305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3855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部门关键KPI及建议权重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1AEF24B-2F0A-4BF6-AE3F-684C9BD20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957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454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D64545"/>
                </a:solidFill>
                <a:latin typeface="Microsoft YaHei"/>
                <a:ea typeface="Microsoft YaHei"/>
                <a:cs typeface="Microsoft YaHei"/>
              </a:rPr>
              <a:t>客户PPM/重大客诉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49FAF4-ABD0-49BA-8932-1752085D4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957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764A54-8B17-4B88-BA5A-4E716926B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719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454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D64545"/>
                </a:solidFill>
                <a:latin typeface="Microsoft YaHei"/>
                <a:ea typeface="Microsoft YaHei"/>
                <a:cs typeface="Microsoft YaHei"/>
              </a:rPr>
              <a:t>一次直通率FPY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9551CD-B1BC-43BD-9F7A-97717B482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719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32A414-F372-4B8E-BC61-3B8BDCCBB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482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内部不良/报废率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DA98CD9-DFB7-45FB-86A8-E203EE6B9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482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1CF1F10-B2D4-46B1-AF92-2B6D449E8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2442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来料与出货逃逸率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7CF63B8-99DD-4438-A253-B63E33039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92442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39BEAA0-A441-4703-95F2-4C6818A4C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006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供应商PPM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1A45A36-9A92-4CD1-B2D8-689596291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006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B6A21A3-96FB-465B-818F-82F52E8F0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768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CAPA/8D按期关闭率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0137EDE-7EEF-4200-8A46-7EC0D37A7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4768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BFB5E93-A7EE-42B4-9BFB-5FE34623D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531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审核符合率/重大不符合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FC49E73-B41D-44E3-9C07-DAE9DDC8E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7531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4172070-F032-45B2-97EC-8A916B29A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生产运营组织设计｜职责与KPI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F46B99A-C5C3-46D7-A273-472C9483C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809687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22AD4FA-AFC2-436E-9FBD-705D88DB3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CF8E5C1-5526-47E3-ACB1-7BE1ECE65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制造部｜以班组为经营单元保障安全、质量与交付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636D69-97DB-4243-A3C7-87B18AC87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职责与KPI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2B7533-40A0-4F8B-9239-BF48DE1BB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09700"/>
            <a:ext cx="4191000" cy="4457700"/>
          </a:xfrm>
          <a:prstGeom xmlns:a="http://schemas.openxmlformats.org/drawingml/2006/main" prst="roundRect">
            <a:avLst>
              <a:gd name="adj" fmla="val 1818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F8C00B-CE34-4F98-AC0D-26466796A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3619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38664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386641"/>
                </a:solidFill>
                <a:latin typeface="Microsoft YaHei"/>
                <a:ea typeface="Microsoft YaHei"/>
                <a:cs typeface="Microsoft YaHei"/>
              </a:rPr>
              <a:t>组织编制｜1025人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685800" y="2171700"/>
            <a:ext cx="3619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386641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4342D6-DF15-40E7-85A5-70A9B0119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3619500" cy="2647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部门管理　　　　　　　　   5人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车间/班次主管　　　　　  16人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线长/组长　　　　　　　  84人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一线操作人员　　　　　　 820人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物料配送　　　　　　　　  35人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生产技术支持　　　　　　  30人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计划/统计/文员　　　　  20人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培训/6S/改善协调　　  15人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2846670-4CA9-451E-9A7A-788D64103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编制说明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AD17DD-8DE7-4970-9938-DC099E364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81175" y="5191125"/>
            <a:ext cx="2524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负责人1名；其余按工作量、班次及管理跨度核定。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072997-9D9F-4AD4-82A5-7E2D4BCA5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44780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核心职责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DD6AA5-AC16-4F81-876D-79318F62D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924050"/>
            <a:ext cx="69342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按日计划组织人机料法环，确保安全、质量和交付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执行标准作业、首件、点检、换线与异常响应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管控人员效率、在制品、损耗、工时和现场纪律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落实班前会、技能矩阵、6S、提案与持续改善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FF7C275-5DDA-4EE3-B7D2-C18EA0D5C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63855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部门关键KPI及建议权重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072AAD-EED7-43DC-93F6-04178BF12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0957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8664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386641"/>
                </a:solidFill>
                <a:latin typeface="Microsoft YaHei"/>
                <a:ea typeface="Microsoft YaHei"/>
                <a:cs typeface="Microsoft YaHei"/>
              </a:rPr>
              <a:t>生产计划达成率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8FB164C-0AA3-4CF4-BC44-E0514EE80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0957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12729AB-F5BC-45DD-AA40-1033030BF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3719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8664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386641"/>
                </a:solidFill>
                <a:latin typeface="Microsoft YaHei"/>
                <a:ea typeface="Microsoft YaHei"/>
                <a:cs typeface="Microsoft YaHei"/>
              </a:rPr>
              <a:t>UPPH/人均效率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B7B052A-C15C-4D6A-80E7-FD46C02CB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3719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ADA94D-A804-48A6-B2B1-66AD17FDB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482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一次直通率FPY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A59F93-A48E-480F-8764-E5387EFFD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6482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E7102E3-24EC-4939-B705-C84FDC57E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92442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订单准时交付率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73829B5-6805-4CB2-A34B-5F713841C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92442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F56BD7-74A8-40F1-BAAC-FEE68FBF7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2006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单位人工成本/损耗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554F3A1-0D83-478F-BDF0-0AF136DCE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52006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275728D-C0E7-413E-8D92-3F7B82445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4768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OEE/停线时间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9BC1B6E-A11E-426D-B1D6-9CB97E7D7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54768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3361CE6-8B64-42C5-833B-4FE2D21DB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7531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安全事故与6S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4B76177-8D46-4906-B2F8-DD146C52C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57531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07091DF-541D-4AEA-A198-5C2D27A07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生产运营组织设计｜职责与KPI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5CCFBCE-E1EA-44A2-92BE-46840293B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631878245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6E865B3-5973-4D98-85CE-294683FE7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41C6FC0-F84A-4D14-9CC2-AB4EF74D7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人事行政部｜人才、EHS与数字化支撑经营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E93D66-5A78-4CEB-A7E5-1D7390B23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职责与KPI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603802-BE8C-4E15-AFBF-630136436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409700"/>
            <a:ext cx="4191000" cy="4457700"/>
          </a:xfrm>
          <a:prstGeom xmlns:a="http://schemas.openxmlformats.org/drawingml/2006/main" prst="roundRect">
            <a:avLst>
              <a:gd name="adj" fmla="val 1818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B7CD7E-4AC5-4EB6-BBAC-69441EADF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695450"/>
            <a:ext cx="3619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7A5C3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7A5C3E"/>
                </a:solidFill>
                <a:latin typeface="Microsoft YaHei"/>
                <a:ea typeface="Microsoft YaHei"/>
                <a:cs typeface="Microsoft YaHei"/>
              </a:rPr>
              <a:t>组织编制｜56人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7886700" y="2171700"/>
            <a:ext cx="3619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7A5C3E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2F1AB2-00EC-4E25-95A4-DBFC496AD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400300"/>
            <a:ext cx="3619500" cy="2647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部门管理　　　　　　　　   1人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人力资源　　　　　　　　  16人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行政后勤　　　　　　　　  21人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EHS　　　　　　　　　   8人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IT/ERP/MES　　  10人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6E8EC7-8035-4307-B4DA-FB3B63F34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21970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编制说明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1810C4-3571-4270-9557-785465536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5191125"/>
            <a:ext cx="2524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负责人1名；其余按工作量、班次及管理跨度核定。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5D567E-E4F4-4CD0-BA3D-DD77C9A81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4780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核心职责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7E72F6-4A82-4537-B30D-D85441C45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24050"/>
            <a:ext cx="69342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组织、招聘、培训、绩效、薪酬与员工关系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行政后勤、厂务、档案、车辆及外包服务管理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安全、环保、职业健康、消防和应急管理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IT基础设施、ERP/MES应用、数据与信息安全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EEB607-3FD2-423C-AC8B-919C3F2F1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3855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部门关键KPI及建议权重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FAD677-667C-417C-9CD0-D9E5894B8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957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A5C3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7A5C3E"/>
                </a:solidFill>
                <a:latin typeface="Microsoft YaHei"/>
                <a:ea typeface="Microsoft YaHei"/>
                <a:cs typeface="Microsoft YaHei"/>
              </a:rPr>
              <a:t>关键岗位到岗及时率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98F78B-8C66-45E7-800E-A42A3FDBA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957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0CB6D1-8EE7-4469-B7C4-3953ABE44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719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A5C3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7A5C3E"/>
                </a:solidFill>
                <a:latin typeface="Microsoft YaHei"/>
                <a:ea typeface="Microsoft YaHei"/>
                <a:cs typeface="Microsoft YaHei"/>
              </a:rPr>
              <a:t>主动离职率/关键人才保留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CA167D-B642-4BAA-A6C2-1F89B9324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719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E7DBC8-8B57-4CEF-91F5-E3AE794C8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482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培训达成与持证率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7EF9257-BE56-41B3-8777-B3F32493A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482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6094D7A-02B9-406F-8530-55314E2E8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2442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人力成本与考勤准确率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4B54356-D9CD-4DFC-8C40-8DDCDB4F7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92442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4F1631C-E0E0-4957-9C01-A9424ADF7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006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安全环保事故/合规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FAB7795-21F1-4AD3-99DD-3BB035BA7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006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78FDCCC-530B-4799-B6D1-1389AE38E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768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行政费用与服务满意度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7F95B7E-065D-4FE0-9586-0A889F238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4768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95CDE8E-77C4-48A5-894A-A83126B67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531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系统可用率/信息安全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2443715-3540-40FB-8D02-9E73B84F4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7531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671436A-A992-43C7-974F-844C3FBF8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生产运营组织设计｜职责与KPI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4736A9B-64B3-49F8-AEBE-05230FA43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866180005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29457EE-D283-4A87-8F73-25275FDE3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A1BA724-AB1B-4DAB-8FE8-1EB944620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总经办｜战略、PMO、风控与经营复盘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9E0ECE-3858-4CD8-91D7-EB5C34195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职责与KPI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B08915-B7E3-4AD2-AC08-ACE7B2167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09700"/>
            <a:ext cx="4191000" cy="4457700"/>
          </a:xfrm>
          <a:prstGeom xmlns:a="http://schemas.openxmlformats.org/drawingml/2006/main" prst="roundRect">
            <a:avLst>
              <a:gd name="adj" fmla="val 1818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4A5A5A-C627-4681-AB1D-67880FEB5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3619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组织编制｜10人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685800" y="2171700"/>
            <a:ext cx="3619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111827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9D8022-A066-427F-8E33-78C5379D4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3619500" cy="2647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总经理　　　　　　　　　   1人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战略运营/总经办　　　　   2人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经营计划/PMO　　　　   2人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内审/风控　　　　　　　   2人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法务/合规　　　　　　　   1人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经营数据/文秘档案　　　   2人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8410DB-9DD6-4130-B0E5-DE1D876A5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编制说明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B9D141-7DA1-448D-8D6E-919106301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81175" y="5191125"/>
            <a:ext cx="2524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负责人1名；其余按工作量、班次及管理跨度核定。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831F337-600E-4E5D-8995-7FC344D11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44780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核心职责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394431-85B4-4B64-A86F-B28FD5993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924050"/>
            <a:ext cx="69342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战略目标分解、年度经营计划与重点项目群管理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组织周/月经营会议，推动跨部门问题闭环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经营数据、审计、风险、法务与合规监督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授权体系、制度发布、董事会/总经理事务支持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789E4A-D8F2-42C1-BDF5-00E0E8989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63855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部门关键KPI及建议权重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25D302-47AF-472A-9D79-0A386FA10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0957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公司级经营目标达成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6A5345-37E3-4CB4-9CCB-99768122E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0957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30%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356590-9640-4DAF-A679-97E2411E3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3719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重点项目里程碑达成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0841653-731B-423F-ACC2-936CAC8D4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3719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25%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DBD2A17-F83B-4FFC-9D69-99D900140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482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跨部门事项按期关闭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C395EE2-803E-4D65-A370-E474BDAEC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6482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A144C89-79F2-45C1-985A-D82808F96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92442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经营数据及时准确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C94A85-21BD-484B-B35C-760811C46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92442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23EE98-8D02-4AD9-A0D8-A4A432424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2006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审计整改/重大风险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2F6986-B4E2-4317-BEA1-CA261A4FA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52006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5C40C0B-E9F0-42AB-8C70-CE3BD4633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生产运营组织设计｜职责与KPI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B3A7186-A998-4733-9647-5B3D438C4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793735045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FB25473-9868-4E03-9748-383FCE88F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D2FC2FC-6C05-4978-A720-FB4444E6D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7138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六级责任边界让目标逐层分解，也防止负责人、工程师和班组相互替代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3687DF-6186-42CA-9FA2-21251FEC6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岗位职责</a:t>
            </a:r>
          </a:p>
        </p:txBody>
      </p:sp>
      <p:cxnSp>
        <p:nvCxnSpPr>
          <p:cNvPr id="40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732790-9CC9-48EA-BBEC-407486AFB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09700"/>
            <a:ext cx="2190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总经理/经营班子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530E26A-9C5E-45DF-B114-0DE9968E5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409700"/>
            <a:ext cx="533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定战略、定目标、定组织、配资源、控重大风险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7B30A1-3743-4106-98A6-DA0665BE6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409700"/>
            <a:ext cx="20478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公司级经营结果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C5033F-C35C-40D3-9B59-80663C8CF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1409700"/>
            <a:ext cx="10763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年度/季度</a:t>
            </a:r>
          </a:p>
        </p:txBody>
      </p:sp>
      <p:cxnSp>
        <p:nvCxnSpPr>
          <p:cNvPr id="45" name=""/>
          <p:cNvCxnSpPr/>
          <p:nvPr/>
        </p:nvCxnSpPr>
        <p:spPr>
          <a:xfrm xmlns:a="http://schemas.openxmlformats.org/drawingml/2006/main">
            <a:off x="400050" y="20193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68F5EA-06EA-4339-AF05-799824D3B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52650"/>
            <a:ext cx="2190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中心/部门负责人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39D8B02-FF89-446D-A0E5-499A366E6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152650"/>
            <a:ext cx="533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把公司目标转为部门策略、预算、组织和流程，处理跨部门矛盾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A94D6C-C9C6-4A4B-B802-B2EB28606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152650"/>
            <a:ext cx="20478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部门QCDS与人才结果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413BFF-7F1B-4EA2-9FD3-524D501B9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2152650"/>
            <a:ext cx="10763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月/周</a:t>
            </a:r>
          </a:p>
        </p:txBody>
      </p:sp>
      <p:cxnSp>
        <p:nvCxnSpPr>
          <p:cNvPr id="50" name=""/>
          <p:cNvCxnSpPr/>
          <p:nvPr/>
        </p:nvCxnSpPr>
        <p:spPr>
          <a:xfrm xmlns:a="http://schemas.openxmlformats.org/drawingml/2006/main">
            <a:off x="400050" y="276225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18EBAA3-6754-4793-848D-05A9F0F7A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95600"/>
            <a:ext cx="2190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经理/主管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F476DCA-A8F9-416F-814E-5B8F3E872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895600"/>
            <a:ext cx="533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分解计划、排资源、控过程、处理异常、复盘改善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368F548-17A9-45FF-9376-D3AD9F399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895600"/>
            <a:ext cx="20478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过程指标与团队执行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7743C4-4CD3-44D4-A344-44A0B2060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2895600"/>
            <a:ext cx="10763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周/日</a:t>
            </a:r>
          </a:p>
        </p:txBody>
      </p:sp>
      <p:cxnSp>
        <p:nvCxnSpPr>
          <p:cNvPr id="55" name=""/>
          <p:cNvCxnSpPr/>
          <p:nvPr/>
        </p:nvCxnSpPr>
        <p:spPr>
          <a:xfrm xmlns:a="http://schemas.openxmlformats.org/drawingml/2006/main">
            <a:off x="400050" y="35052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4B0EC81-544D-4CB0-B218-8C6514A94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38550"/>
            <a:ext cx="2190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工程师/专业岗位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29715B5-B9C0-441A-9C93-DA2234E3B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638550"/>
            <a:ext cx="533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制定标准、分析问题、实施项目、沉淀方法与数据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52F6F6D-EC6E-4B3C-A00B-BB1625A2D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638550"/>
            <a:ext cx="20478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专业交付质量与改善收益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1C730FA-722D-4607-8BFC-177D5850A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3638550"/>
            <a:ext cx="10763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项目/周</a:t>
            </a:r>
          </a:p>
        </p:txBody>
      </p:sp>
      <p:cxnSp>
        <p:nvCxnSpPr>
          <p:cNvPr id="60" name=""/>
          <p:cNvCxnSpPr/>
          <p:nvPr/>
        </p:nvCxnSpPr>
        <p:spPr>
          <a:xfrm xmlns:a="http://schemas.openxmlformats.org/drawingml/2006/main">
            <a:off x="400050" y="424815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589DFE1-34F8-42D9-91CB-2C4035B5E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81500"/>
            <a:ext cx="2190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班组长/线长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01F7D31-1169-40B0-A6F0-D07922256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381500"/>
            <a:ext cx="533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班前准备、排岗、小时达成、异常响应、标准与纪律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8E4325-4326-4273-82C4-653FC8A82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381500"/>
            <a:ext cx="20478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SQDCP班组结果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5E1A0B2-2FBB-47D5-8A9D-512E7990B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4381500"/>
            <a:ext cx="10763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小时/日</a:t>
            </a:r>
          </a:p>
        </p:txBody>
      </p:sp>
      <p:cxnSp>
        <p:nvCxnSpPr>
          <p:cNvPr id="65" name=""/>
          <p:cNvCxnSpPr/>
          <p:nvPr/>
        </p:nvCxnSpPr>
        <p:spPr>
          <a:xfrm xmlns:a="http://schemas.openxmlformats.org/drawingml/2006/main">
            <a:off x="400050" y="49911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6A737EB-3EB5-4617-8074-D087329F2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24450"/>
            <a:ext cx="2190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操作员/检验员/仓管员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75B98EE-C7F1-4BCF-9C01-E17F08103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24450"/>
            <a:ext cx="533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按标准作业、自检互检、记录、点检、异常上报和现场维护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EDC0AD7-80CD-4A53-8567-0A51C2473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5124450"/>
            <a:ext cx="20478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岗位质量、产量、安全、准确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E0D7864-5E1A-495A-AA07-055CD8A84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5124450"/>
            <a:ext cx="10763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节拍/班</a:t>
            </a:r>
          </a:p>
        </p:txBody>
      </p:sp>
      <p:cxnSp>
        <p:nvCxnSpPr>
          <p:cNvPr id="70" name=""/>
          <p:cNvCxnSpPr/>
          <p:nvPr/>
        </p:nvCxnSpPr>
        <p:spPr>
          <a:xfrm xmlns:a="http://schemas.openxmlformats.org/drawingml/2006/main">
            <a:off x="400050" y="573405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ED0F63C-C5A6-45A7-BA32-2475643DB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生产运营组织设计｜岗位职责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4174F79-B307-444C-AC5A-DCC693CAA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938547709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F3B4DA6-8619-40C6-A250-9220A20E4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87112E3-D4E1-483E-A764-3AB4CA6A2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7138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绩效应由“结果＋过程＋能力”构成，并通过共同指标绑定跨部门协同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E8BAED-B75E-4259-984C-A69C2232D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绩效机制</a:t>
            </a:r>
          </a:p>
        </p:txBody>
      </p:sp>
      <p:cxnSp>
        <p:nvCxnSpPr>
          <p:cNvPr id="18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2AC23B-F047-45C3-A01E-528EBCF1C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4780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建议权重结构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6AEFF7-C904-42BD-9C83-E5E0F3C27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0"/>
            <a:ext cx="333375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EAF3FF"/>
          </a:solidFill>
          <a:ln xmlns:a="http://schemas.openxmlformats.org/drawingml/2006/main" w="9525">
            <a:solidFill>
              <a:srgbClr val="C9DDF5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60%～70%</a:t>
            </a:r>
          </a:p>
          <a:p xmlns:a="http://schemas.openxmlformats.org/drawingml/2006/main">
            <a:pPr algn="l">
              <a:defRPr sz="21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经营结果</a:t>
            </a:r>
          </a:p>
          <a:p xmlns:a="http://schemas.openxmlformats.org/drawingml/2006/main">
            <a:pPr algn="l">
              <a:defRPr sz="21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交付 · 质量 · 成本 · 现金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90C1D9-3B9C-41DE-AC18-C366FEB80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71950"/>
            <a:ext cx="33337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D8DEE5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20%～30%</a:t>
            </a:r>
          </a:p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过程控制</a:t>
            </a:r>
          </a:p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预测 · 计划 · 齐套 · 闭环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E33E43-D91E-4FCA-86CC-ECC6A6ACE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171950"/>
            <a:ext cx="33337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D8DEE5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10%～20%</a:t>
            </a:r>
          </a:p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能力建设</a:t>
            </a:r>
          </a:p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标准 · 人才 · 数字化 · 改善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D57464-7D0C-4CE4-9E47-608C7FD7F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447800"/>
            <a:ext cx="704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上线规则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AF43BE-023E-4E4A-B2E1-2EAD054F6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057400"/>
            <a:ext cx="7048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每个部门保留5～7项关键指标，权重合计100%</a:t>
            </a:r>
          </a:p>
          <a:p xmlns:a="http://schemas.openxmlformats.org/drawingml/2006/main">
            <a:pPr algn="l">
              <a:defRPr sz="16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指标必须有定义、公式、数据源、责任人和例外规则</a:t>
            </a:r>
          </a:p>
          <a:p xmlns:a="http://schemas.openxmlformats.org/drawingml/2006/main">
            <a:pPr algn="l">
              <a:defRPr sz="16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营销—物控—制造共同承担预测、齐套与交付指标</a:t>
            </a:r>
          </a:p>
          <a:p xmlns:a="http://schemas.openxmlformats.org/drawingml/2006/main">
            <a:pPr algn="l">
              <a:defRPr sz="16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研发—工程—质量共同承担NPI、FPY与量产问题指标</a:t>
            </a:r>
          </a:p>
          <a:p xmlns:a="http://schemas.openxmlformats.org/drawingml/2006/main">
            <a:pPr algn="l">
              <a:defRPr sz="16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结果未达成时必须能追溯到过程指标与改善责任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C00887-8643-4F52-9081-EA369652F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4958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绩效节奏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06E047-9EEB-46FE-A525-88A7DBD78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933950"/>
            <a:ext cx="3143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日：现场过程</a:t>
            </a:r>
          </a:p>
          <a:p xmlns:a="http://schemas.openxmlformats.org/drawingml/2006/main">
            <a:pPr algn="l">
              <a:defRPr sz="16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周：异常与项目</a:t>
            </a:r>
          </a:p>
          <a:p xmlns:a="http://schemas.openxmlformats.org/drawingml/2006/main">
            <a:pPr algn="l">
              <a:defRPr sz="16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月：经营绩效</a:t>
            </a:r>
          </a:p>
          <a:p xmlns:a="http://schemas.openxmlformats.org/drawingml/2006/main">
            <a:pPr algn="l">
              <a:defRPr sz="16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季：组织与人才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673A54-DD7E-47CA-AB0E-867E35B1B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生产运营组织设计｜绩效机制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EE53DE-9D27-4D40-AC99-A27BAAC48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298908450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2717293-5156-456A-AFC4-9F879B575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6003106-5210-42DB-A034-59B799F9F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4727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定编方法必须匹配岗位特性：一线算工时，专业岗算负荷，管理岗算跨度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6EE12C-2D50-4940-BD32-F91E1EFD6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定编方法</a:t>
            </a:r>
          </a:p>
        </p:txBody>
      </p:sp>
      <p:cxnSp>
        <p:nvCxnSpPr>
          <p:cNvPr id="23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52F778-FCCD-4BE3-ADDE-09F89A89E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24000"/>
            <a:ext cx="533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8664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386641"/>
                </a:solidFill>
                <a:latin typeface="Microsoft YaHei"/>
                <a:ea typeface="Microsoft YaHei"/>
                <a:cs typeface="Microsoft YaHei"/>
              </a:rPr>
              <a:t>工时/节拍法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5F07B6-6C97-4414-B6E3-A8C36E973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0"/>
            <a:ext cx="5334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操作员、检验员</a:t>
            </a:r>
          </a:p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Σ需求×标工÷可用工时÷效率</a:t>
            </a:r>
          </a:p>
        </p:txBody>
      </p:sp>
      <p:cxnSp>
        <p:nvCxnSpPr>
          <p:cNvPr id="26" name=""/>
          <p:cNvCxnSpPr/>
          <p:nvPr/>
        </p:nvCxnSpPr>
        <p:spPr>
          <a:xfrm xmlns:a="http://schemas.openxmlformats.org/drawingml/2006/main">
            <a:off x="400050" y="3276600"/>
            <a:ext cx="53340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386641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992957-A868-46F8-8F98-8C99645E7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1524000"/>
            <a:ext cx="533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工作量法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4C2BFD-3A5E-4105-9494-CBE3A992C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095500"/>
            <a:ext cx="5334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PMC、采购、仓储</a:t>
            </a:r>
          </a:p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SKU/订单/供应商/吞吐量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6257925" y="3276600"/>
            <a:ext cx="53340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3D8DFF"/>
            </a:solidFill>
            <a:prstDash val="solid"/>
          </a:ln>
        </p:spPr>
      </p:cxn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B3BF4A-5BCF-4306-AA1E-2B0F19B12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533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A0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00A0A8"/>
                </a:solidFill>
                <a:latin typeface="Microsoft YaHei"/>
                <a:ea typeface="Microsoft YaHei"/>
                <a:cs typeface="Microsoft YaHei"/>
              </a:rPr>
              <a:t>服务对象法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9D663C-A5D6-41AD-ABCD-7484DE7E4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86250"/>
            <a:ext cx="5334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PE、IE、NPI、ME、研发</a:t>
            </a:r>
          </a:p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产线/项目/设备/人月负荷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400050" y="5467350"/>
            <a:ext cx="53340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00A0A8"/>
            </a:solidFill>
            <a:prstDash val="solid"/>
          </a:ln>
        </p:spPr>
      </p:cxn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0A6D73-A02D-4F72-BE37-0B5E3BEA6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714750"/>
            <a:ext cx="533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E58A0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E58A00"/>
                </a:solidFill>
                <a:latin typeface="Microsoft YaHei"/>
                <a:ea typeface="Microsoft YaHei"/>
                <a:cs typeface="Microsoft YaHei"/>
              </a:rPr>
              <a:t>固定骨架＋跨度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95B1D6-1D9C-4067-ADE8-7C92FAB9C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286250"/>
            <a:ext cx="5334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负责人、主管、HR、IT、EHS</a:t>
            </a:r>
          </a:p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班次/厂区/管理半径＋替补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6257925" y="5467350"/>
            <a:ext cx="53340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E58A00"/>
            </a:solidFill>
            <a:prstDash val="solid"/>
          </a:ln>
        </p:spPr>
      </p:cxn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7ED630-5300-4093-A5DB-79471E5D8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0"/>
            <a:ext cx="11391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复核要求：量产稳定后使用连续4～8周真实数据校正，异常高峰与新项目编制单独立项，不沉淀为永久冗余。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D2DB060-9117-4B25-9662-A4EE06D85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生产运营组织设计｜定编方法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FF913C-AE51-49D6-B300-48839EE0A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630697662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38A6D4E-8964-411E-A4A9-8B9795A95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A83B492-D9CA-4E75-9BC1-075F1EC66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组织设计的核心，是让经营闭环有人负责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310B1D-D5CC-4654-ABA6-8A374DC6B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管理摘要</a:t>
            </a:r>
          </a:p>
        </p:txBody>
      </p:sp>
      <p:cxnSp>
        <p:nvCxnSpPr>
          <p:cNvPr id="20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6B3E30-B07E-4D47-AC81-CA0F7FC0E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14450"/>
            <a:ext cx="113919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建议采用“总经理—八大职能—二三级专业单元”的直线职能制；总经办负责战略、PMO、内审风控与经营复盘，八大职能分别承接市场、财务、研发、供应链、工程、质量、制造及组织基础能力。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259BC56-1A21-4053-8121-8E7CCBD09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33700"/>
            <a:ext cx="35623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42DD89-2FC9-4096-A281-42A9CC2D5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2933700"/>
            <a:ext cx="35623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A311DA-B033-457D-8A57-B23B54574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933700"/>
            <a:ext cx="35623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99C970D-EBEC-46DA-B569-A71108DBA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295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38664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350" b="1">
                <a:solidFill>
                  <a:srgbClr val="386641"/>
                </a:solidFill>
                <a:latin typeface="Microsoft YaHei"/>
                <a:ea typeface="Microsoft YaHei"/>
                <a:cs typeface="Microsoft YaHei"/>
              </a:rPr>
              <a:t>68.3%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E9CE70-E225-42B5-B756-D0076CF62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3385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制造直接人力占比</a:t>
            </a:r>
          </a:p>
          <a:p xmlns:a="http://schemas.openxmlformats.org/drawingml/2006/main">
            <a:pPr algn="l">
              <a:def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随自动化与外包边界校准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B4A97D-DF98-4625-AA84-B2F0FA5BA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3333750"/>
            <a:ext cx="295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3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8＋1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9DF172-6048-4622-9F6A-8F6BA867D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413385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八大经营职能＋总经办</a:t>
            </a:r>
          </a:p>
          <a:p xmlns:a="http://schemas.openxmlformats.org/drawingml/2006/main">
            <a:pPr algn="l">
              <a:def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权责清晰、避免重复设岗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8F79385-5793-46FA-B2C2-C0F044F9E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333750"/>
            <a:ext cx="295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7B61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350" b="1">
                <a:solidFill>
                  <a:srgbClr val="7B61FF"/>
                </a:solidFill>
                <a:latin typeface="Microsoft YaHei"/>
                <a:ea typeface="Microsoft YaHei"/>
                <a:cs typeface="Microsoft YaHei"/>
              </a:rPr>
              <a:t>122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4B3593-FF67-4962-B551-668114017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13385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岗位类型明细</a:t>
            </a:r>
          </a:p>
          <a:p xmlns:a="http://schemas.openxmlformats.org/drawingml/2006/main">
            <a:pPr algn="l">
              <a:def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可直接用于定岗、招聘与绩效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883717-8F79-4689-8184-1232A6557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生产运营组织设计｜管理摘要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5B0E99-EEC5-42AB-ABD8-850320053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411375438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2E7FA2F-C6B6-4B09-BA82-B549B7379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8E4B4E4-354F-4EBC-B11D-6B9A1FCEE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12周完成定组织、定岗、定编、定责、定指标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5FF74D-A2CC-4D1A-AEC1-04BB5BA07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落地路线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cxnSp>
        <p:nvCxnSpPr>
          <p:cNvPr id="32" name=""/>
          <p:cNvCxnSpPr/>
          <p:nvPr/>
        </p:nvCxnSpPr>
        <p:spPr>
          <a:xfrm xmlns:a="http://schemas.openxmlformats.org/drawingml/2006/main">
            <a:off x="904875" y="3286125"/>
            <a:ext cx="100965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111827"/>
            </a:solidFill>
            <a:prstDash val="solid"/>
          </a:ln>
        </p:spPr>
      </p:cxn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EF362B-D2EC-417C-A8E7-DD92B3364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190875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9525">
            <a:solidFill>
              <a:srgbClr val="111827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4ECD8A-4AEA-4337-BC50-4A9286D6D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第1～2周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81F5AE-DC68-471E-AA42-8B52F1594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95700"/>
            <a:ext cx="1857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组织与边界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A94759D-70E1-4D2E-8B04-F478C9E9C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86250"/>
            <a:ext cx="18573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确认战略、业务流程、外包边界、汇报关系和一级组织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22FA49-F118-4313-B0C3-9B95A2B8E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3190875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9525">
            <a:solidFill>
              <a:srgbClr val="111827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BC90A5-3D24-452F-8087-599CF9301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26670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第3～5周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05BD9E-B7D4-4503-B102-85D46119D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3695700"/>
            <a:ext cx="1857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岗位与职责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785D9C-31EE-469D-83F7-F0133CA9E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4286250"/>
            <a:ext cx="18573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完成岗位清单、JD、任职资格、管理跨度与RACI评审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8F1100-A2FC-4847-9A0F-6E9B98336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190875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9525">
            <a:solidFill>
              <a:srgbClr val="111827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C4307DE-F96B-4B10-88FA-8728CCBF4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6670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第6～8周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F3000F-DB61-411C-AEDA-1A592A29E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695700"/>
            <a:ext cx="1857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负荷与编制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208F20-B70F-47C2-8836-270FDF58E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286250"/>
            <a:ext cx="18573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导入标准工时、SKU、订单、班次、设备和吞吐量数据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5493206-9EEC-4DE2-A8BB-AB9DDC3CE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3190875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9525">
            <a:solidFill>
              <a:srgbClr val="111827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283A39C-D874-4147-BA15-88674A1A7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26670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第9～10周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A2B3AB-4D2D-4CF2-8A61-B189C3049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695700"/>
            <a:ext cx="1857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KPI与数据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163F3E3-D9EF-4B47-B0D4-F6DA96CE0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4286250"/>
            <a:ext cx="18573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统一指标口径、数据源、目标值、权重和绩效节奏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A584459-B27B-4434-942E-53CCE655A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190875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4326303-AE71-4CC5-8799-DE46EDA00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6670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第11～12周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40C003D-F5D6-4E7D-8BBC-04563E294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695700"/>
            <a:ext cx="1857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发布与试运行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8257694-F689-4502-B0E0-D7DE44F5C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4286250"/>
            <a:ext cx="18573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组织任命、编制冻结、岗位沟通、试考核和问题闭环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A67A681-0E5C-42A3-AB72-5001D187E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生产运营组织设计｜落地路线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495BD5B-E3EF-4C8D-8E18-EF79A82EB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818716287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A0F4E3F-E3C1-4D7B-AFD9-BEC3225A1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7A1FFE-ED83-427D-B9E8-561D23607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340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决策建议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BDC8ED-6937-4A49-936B-F8E53FBD9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33500"/>
            <a:ext cx="72390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先批准组织骨架与责任边界</a:t>
            </a:r>
          </a:p>
          <a:p xmlns:a="http://schemas.openxmlformats.org/drawingml/2006/main">
            <a:pPr algn="l">
              <a:defRPr sz="36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再以真实负荷冻结岗位编制</a:t>
            </a:r>
          </a:p>
        </p:txBody>
      </p:sp>
      <p:cxnSp>
        <p:nvCxnSpPr>
          <p:cNvPr id="21" name=""/>
          <p:cNvCxnSpPr/>
          <p:nvPr/>
        </p:nvCxnSpPr>
        <p:spPr>
          <a:xfrm xmlns:a="http://schemas.openxmlformats.org/drawingml/2006/main">
            <a:off x="400050" y="3143250"/>
            <a:ext cx="5334000" cy="0"/>
          </a:xfrm>
          <a:prstGeom xmlns:a="http://schemas.openxmlformats.org/drawingml/2006/main" prst="straightConnector1">
            <a:avLst/>
          </a:prstGeom>
          <a:ln xmlns:a="http://schemas.openxmlformats.org/drawingml/2006/main" w="57150">
            <a:solidFill>
              <a:srgbClr val="3D8DFF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81BFC3-1EA0-4787-A290-C1CC74414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543300"/>
            <a:ext cx="571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需要管理层确认的五项边界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369B716-C7AC-4368-BBC2-8BD029093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95750"/>
            <a:ext cx="6477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① 单/多基地与班次模式</a:t>
            </a:r>
          </a:p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② 外包人员口径</a:t>
            </a:r>
          </a:p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③ 产品与自动化复杂度</a:t>
            </a:r>
          </a:p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④ 研发项目组合与新品节奏</a:t>
            </a:r>
          </a:p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⑤ 绩效数据源和目标基准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89655B-AA72-4843-8A79-E76D245AD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895350"/>
            <a:ext cx="3905250" cy="4895850"/>
          </a:xfrm>
          <a:prstGeom xmlns:a="http://schemas.openxmlformats.org/drawingml/2006/main" prst="roundRect">
            <a:avLst>
              <a:gd name="adj" fmla="val 1951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8FD66A-5A02-4ED9-93B0-A6EB8D933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19200"/>
            <a:ext cx="3295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324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7324D"/>
                </a:solidFill>
                <a:latin typeface="Microsoft YaHei"/>
                <a:ea typeface="Microsoft YaHei"/>
                <a:cs typeface="Microsoft YaHei"/>
              </a:rPr>
              <a:t>扫码访问与交流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ebef8ece5b4e93"/>
          <a:stretch xmlns:a="http://schemas.openxmlformats.org/drawingml/2006/main"/>
        </p:blipFill>
        <p:spPr>
          <a:xfrm xmlns:a="http://schemas.openxmlformats.org/drawingml/2006/main">
            <a:off x="8191500" y="1866900"/>
            <a:ext cx="1476375" cy="1476375"/>
          </a:xfrm>
          <a:prstGeom xmlns:a="http://schemas.openxmlformats.org/drawingml/2006/main" prst="rect">
            <a:avLst/>
          </a:prstGeom>
        </p:spPr>
      </p:pic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76e5a7815e4b6c"/>
          <a:stretch xmlns:a="http://schemas.openxmlformats.org/drawingml/2006/main"/>
        </p:blipFill>
        <p:spPr>
          <a:xfrm xmlns:a="http://schemas.openxmlformats.org/drawingml/2006/main">
            <a:off x="9982200" y="1866900"/>
            <a:ext cx="1476375" cy="1476375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BD9760-93FC-483D-83A9-A62D3C468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86150"/>
            <a:ext cx="1476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24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17324D"/>
                </a:solidFill>
                <a:latin typeface="Microsoft YaHei"/>
                <a:ea typeface="Microsoft YaHei"/>
                <a:cs typeface="Microsoft YaHei"/>
              </a:rPr>
              <a:t>官网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DF0DC7-8562-42EF-9F03-73B4CADF9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3486150"/>
            <a:ext cx="1476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24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17324D"/>
                </a:solidFill>
                <a:latin typeface="Microsoft YaHei"/>
                <a:ea typeface="Microsoft YaHei"/>
                <a:cs typeface="Microsoft YaHei"/>
              </a:rPr>
              <a:t>交流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8EB5E3-3CED-4400-877A-CFB67A9FE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886200"/>
            <a:ext cx="1666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qilylean.com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A658EB0-0ABF-4F0F-8BF5-B7016595C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38862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微信号：Qily259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453559-FC03-4B4F-A3F6-2EEF63D5A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572000"/>
            <a:ext cx="32956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765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完整岗位职责、编制明细、KPI词典与RACI矩阵</a:t>
            </a:r>
          </a:p>
          <a:p xmlns:a="http://schemas.openxmlformats.org/drawingml/2006/main">
            <a:pPr algn="ctr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已配套在可编辑工作簿中。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F0844E-B66C-486F-ADB7-C2FEC689B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生产运营组织设计｜决策建议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1E57DE0-4CA6-46FE-916A-C7AEC2E7A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530913829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94017FD-C4F3-47A1-9FC6-63E9FB4B6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54D7C0F-95D8-40DB-A9A2-A7666D91D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先定责任与组织骨架，再用真实负荷定编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D4F576-3FA6-4474-B551-CBCA0051B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设计原则</a:t>
            </a:r>
          </a:p>
        </p:txBody>
      </p:sp>
      <p:cxnSp>
        <p:nvCxnSpPr>
          <p:cNvPr id="23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3C9FB5-C2AB-455D-8098-6D2E4B549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526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3D725C-FABE-46B4-BDB0-22B95724F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38375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经营闭环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58CB70-6209-48C2-94C2-08396B685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52750"/>
            <a:ext cx="3333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营销预测 → S&amp;OP/MPS/MRP → NPI/量产 → 质量放行 → 交付回款 → 经营复盘</a:t>
            </a:r>
          </a:p>
        </p:txBody>
      </p:sp>
      <p:cxnSp>
        <p:nvCxnSpPr>
          <p:cNvPr id="27" name=""/>
          <p:cNvCxnSpPr/>
          <p:nvPr/>
        </p:nvCxnSpPr>
        <p:spPr>
          <a:xfrm xmlns:a="http://schemas.openxmlformats.org/drawingml/2006/main">
            <a:off x="400050" y="514350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47625">
            <a:solidFill>
              <a:srgbClr val="3D8DFF"/>
            </a:solidFill>
            <a:prstDash val="solid"/>
          </a:ln>
        </p:spPr>
      </p:cxn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D3705B-8DBA-44A0-A8EF-E05DABEDD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17526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0A0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00A0A8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C18B9D-81C8-4EB7-81D6-AA6F9AC14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2238375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岗位分层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A8526B-077B-4DF3-BFC7-687C287D4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2952750"/>
            <a:ext cx="3333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负责人对结果；主管控过程；工程师建标准、解问题；班组与岗位按标准执行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4314825" y="514350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47625">
            <a:solidFill>
              <a:srgbClr val="00A0A8"/>
            </a:solidFill>
            <a:prstDash val="solid"/>
          </a:ln>
        </p:spPr>
      </p:cxn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3FCDBC-088B-4AA8-843E-36E6F03CC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7526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E58A0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E58A00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6B5359A-FACF-4C5C-8701-F231730FC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238375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弹性定编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8CDB21-7796-49F8-A6D5-0DE60B9D9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952750"/>
            <a:ext cx="3333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固定骨架＋工作量岗位＋班次岗位＋替补系数－共享/外包岗位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8229600" y="514350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47625">
            <a:solidFill>
              <a:srgbClr val="E58A00"/>
            </a:solidFill>
            <a:prstDash val="solid"/>
          </a:ln>
        </p:spPr>
      </p:cxn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2ADE944-0551-4674-886F-E4542E7BB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34050"/>
            <a:ext cx="11391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关键约束：岗位明细以1500人基准型展开；保安、保洁、食堂等外包人员默认不计入内部编制。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85E404-A470-4F9A-9ABA-478343C0F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生产运营组织设计｜设计原则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9C0EBA-E5F4-4727-B764-4F613152F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610454926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D40B236-A44E-49DF-8718-E1C9F87D9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469AEBC-A971-419D-AD87-E89194160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八大职能承接经营，总经办负责治理与经营节奏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38D7E6-B967-4C98-898F-AA40E5B6A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组织架构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cxnSp>
        <p:nvCxnSpPr>
          <p:cNvPr id="36" name=""/>
          <p:cNvCxnSpPr/>
          <p:nvPr/>
        </p:nvCxnSpPr>
        <p:spPr>
          <a:xfrm xmlns:a="http://schemas.openxmlformats.org/drawingml/2006/main">
            <a:off x="6096000" y="1866900"/>
            <a:ext cx="0" cy="64770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A98A8"/>
            </a:solidFill>
            <a:prstDash val="solid"/>
          </a:ln>
        </p:spPr>
      </p:cxnSp>
      <p:cxnSp>
        <p:nvCxnSpPr>
          <p:cNvPr id="37" name=""/>
          <p:cNvCxnSpPr/>
          <p:nvPr/>
        </p:nvCxnSpPr>
        <p:spPr>
          <a:xfrm xmlns:a="http://schemas.openxmlformats.org/drawingml/2006/main">
            <a:off x="6096000" y="2952750"/>
            <a:ext cx="0" cy="52387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A98A8"/>
            </a:solidFill>
            <a:prstDash val="solid"/>
          </a:ln>
        </p:spPr>
      </p:cxnSp>
      <p:cxnSp>
        <p:nvCxnSpPr>
          <p:cNvPr id="38" name=""/>
          <p:cNvCxnSpPr/>
          <p:nvPr/>
        </p:nvCxnSpPr>
        <p:spPr>
          <a:xfrm xmlns:a="http://schemas.openxmlformats.org/drawingml/2006/main">
            <a:off x="1000125" y="3476625"/>
            <a:ext cx="101917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A98A8"/>
            </a:solidFill>
            <a:prstDash val="solid"/>
          </a:ln>
        </p:spPr>
      </p:cxnSp>
      <p:cxnSp>
        <p:nvCxnSpPr>
          <p:cNvPr id="39" name=""/>
          <p:cNvCxnSpPr/>
          <p:nvPr/>
        </p:nvCxnSpPr>
        <p:spPr>
          <a:xfrm xmlns:a="http://schemas.openxmlformats.org/drawingml/2006/main">
            <a:off x="1019175" y="3476625"/>
            <a:ext cx="0" cy="52387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A98A8"/>
            </a:solidFill>
            <a:prstDash val="solid"/>
          </a:ln>
        </p:spPr>
      </p:cxnSp>
      <p:cxnSp>
        <p:nvCxnSpPr>
          <p:cNvPr id="40" name=""/>
          <p:cNvCxnSpPr/>
          <p:nvPr/>
        </p:nvCxnSpPr>
        <p:spPr>
          <a:xfrm xmlns:a="http://schemas.openxmlformats.org/drawingml/2006/main">
            <a:off x="2428875" y="3476625"/>
            <a:ext cx="0" cy="52387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A98A8"/>
            </a:solidFill>
            <a:prstDash val="solid"/>
          </a:ln>
        </p:spPr>
      </p:cxnSp>
      <p:cxnSp>
        <p:nvCxnSpPr>
          <p:cNvPr id="41" name=""/>
          <p:cNvCxnSpPr/>
          <p:nvPr/>
        </p:nvCxnSpPr>
        <p:spPr>
          <a:xfrm xmlns:a="http://schemas.openxmlformats.org/drawingml/2006/main">
            <a:off x="3838575" y="3476625"/>
            <a:ext cx="0" cy="52387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A98A8"/>
            </a:solidFill>
            <a:prstDash val="solid"/>
          </a:ln>
        </p:spPr>
      </p:cxnSp>
      <p:cxnSp>
        <p:nvCxnSpPr>
          <p:cNvPr id="42" name=""/>
          <p:cNvCxnSpPr/>
          <p:nvPr/>
        </p:nvCxnSpPr>
        <p:spPr>
          <a:xfrm xmlns:a="http://schemas.openxmlformats.org/drawingml/2006/main">
            <a:off x="5248275" y="3476625"/>
            <a:ext cx="0" cy="52387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A98A8"/>
            </a:solidFill>
            <a:prstDash val="solid"/>
          </a:ln>
        </p:spPr>
      </p:cxnSp>
      <p:cxnSp>
        <p:nvCxnSpPr>
          <p:cNvPr id="43" name=""/>
          <p:cNvCxnSpPr/>
          <p:nvPr/>
        </p:nvCxnSpPr>
        <p:spPr>
          <a:xfrm xmlns:a="http://schemas.openxmlformats.org/drawingml/2006/main">
            <a:off x="6657975" y="3476625"/>
            <a:ext cx="0" cy="52387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A98A8"/>
            </a:solidFill>
            <a:prstDash val="solid"/>
          </a:ln>
        </p:spPr>
      </p:cxnSp>
      <p:cxnSp>
        <p:nvCxnSpPr>
          <p:cNvPr id="44" name=""/>
          <p:cNvCxnSpPr/>
          <p:nvPr/>
        </p:nvCxnSpPr>
        <p:spPr>
          <a:xfrm xmlns:a="http://schemas.openxmlformats.org/drawingml/2006/main">
            <a:off x="8067675" y="3476625"/>
            <a:ext cx="0" cy="52387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A98A8"/>
            </a:solidFill>
            <a:prstDash val="solid"/>
          </a:ln>
        </p:spPr>
      </p:cxnSp>
      <p:cxnSp>
        <p:nvCxnSpPr>
          <p:cNvPr id="45" name=""/>
          <p:cNvCxnSpPr/>
          <p:nvPr/>
        </p:nvCxnSpPr>
        <p:spPr>
          <a:xfrm xmlns:a="http://schemas.openxmlformats.org/drawingml/2006/main">
            <a:off x="9477375" y="3476625"/>
            <a:ext cx="0" cy="52387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A98A8"/>
            </a:solidFill>
            <a:prstDash val="solid"/>
          </a:ln>
        </p:spPr>
      </p:cxnSp>
      <p:cxnSp>
        <p:nvCxnSpPr>
          <p:cNvPr id="46" name=""/>
          <p:cNvCxnSpPr/>
          <p:nvPr/>
        </p:nvCxnSpPr>
        <p:spPr>
          <a:xfrm xmlns:a="http://schemas.openxmlformats.org/drawingml/2006/main">
            <a:off x="10887075" y="3476625"/>
            <a:ext cx="0" cy="52387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A98A8"/>
            </a:solidFill>
            <a:prstDash val="solid"/>
          </a:ln>
        </p:spPr>
      </p:cxnSp>
      <p:cxnSp>
        <p:nvCxnSpPr>
          <p:cNvPr id="47" name=""/>
          <p:cNvCxnSpPr/>
          <p:nvPr/>
        </p:nvCxnSpPr>
        <p:spPr>
          <a:xfrm xmlns:a="http://schemas.openxmlformats.org/drawingml/2006/main">
            <a:off x="7477125" y="2190750"/>
            <a:ext cx="1190625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A98A8"/>
            </a:solidFill>
            <a:prstDash val="dash"/>
          </a:ln>
        </p:spPr>
      </p:cxn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3949B64-B3FF-4C6F-9084-CE8F457C8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238250"/>
            <a:ext cx="26670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9525">
            <a:solidFill>
              <a:srgbClr val="D8DEE5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董事会/董事长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CCA8C75-1E1F-4C37-A8B5-56280CDF5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90750"/>
            <a:ext cx="2667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9525">
            <a:solidFill>
              <a:srgbClr val="D8DEE5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总经理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F295A44-BA9F-44F3-B095-D5DF943DA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828800"/>
            <a:ext cx="2714625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D8DEE5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82275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总经理办公室/经营管理</a:t>
            </a:r>
          </a:p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战略 · PMO · 内审风控 · 法务 · 经营数据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FC2595A-9669-43EB-8662-4B489DDCD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0"/>
            <a:ext cx="123825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营销中心</a:t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50人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6CA204D-D1F0-4CB6-B3B0-676057551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000500"/>
            <a:ext cx="123825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52606D"/>
          </a:solidFill>
          <a:ln xmlns:a="http://schemas.openxmlformats.org/drawingml/2006/main" w="9525">
            <a:solidFill>
              <a:srgbClr val="52606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财务中心</a:t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24人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FA649F0-0098-47B4-BD2D-2164B7A80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4000500"/>
            <a:ext cx="123825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7B61FF"/>
          </a:solidFill>
          <a:ln xmlns:a="http://schemas.openxmlformats.org/drawingml/2006/main" w="9525">
            <a:solidFill>
              <a:srgbClr val="7B61FF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研发中心</a:t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80人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9CBFC76-951B-452F-9446-A482C35D2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000500"/>
            <a:ext cx="123825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58A00"/>
          </a:solidFill>
          <a:ln xmlns:a="http://schemas.openxmlformats.org/drawingml/2006/main" w="9525">
            <a:solidFill>
              <a:srgbClr val="E58A00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物控部</a:t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90人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FAB557-2572-469D-87DC-015737C9A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000500"/>
            <a:ext cx="123825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00A0A8"/>
          </a:solidFill>
          <a:ln xmlns:a="http://schemas.openxmlformats.org/drawingml/2006/main" w="9525">
            <a:solidFill>
              <a:srgbClr val="00A0A8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工程部</a:t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70人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E6BBCA8-349D-4C40-AA09-B5C8ADD9A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4000500"/>
            <a:ext cx="123825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D64545"/>
          </a:solidFill>
          <a:ln xmlns:a="http://schemas.openxmlformats.org/drawingml/2006/main" w="9525">
            <a:solidFill>
              <a:srgbClr val="D64545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质量部</a:t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95人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916C91-2B4D-4DC3-8E90-4835740B5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000500"/>
            <a:ext cx="123825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386641"/>
          </a:solidFill>
          <a:ln xmlns:a="http://schemas.openxmlformats.org/drawingml/2006/main" w="9525">
            <a:solidFill>
              <a:srgbClr val="386641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制造部</a:t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1025人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9CA2E8E-6EEE-4CC6-965B-3C85A6605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4000500"/>
            <a:ext cx="123825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7A5C3E"/>
          </a:solidFill>
          <a:ln xmlns:a="http://schemas.openxmlformats.org/drawingml/2006/main" w="9525">
            <a:solidFill>
              <a:srgbClr val="7A5C3E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96574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人事行政部</a:t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56人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08A42AC-BCD9-45DD-A7C4-A31E06597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004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一级职能（同级）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0C77D7C-0BFC-4EE7-9590-4CBA44C7A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29250"/>
            <a:ext cx="11391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治理原则：业务结果由职能负责人承担；总经办不替代业务决策，重点负责节奏、跨部门闭环和风险监督。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E2F9F08-5245-4DF7-96BA-0E0FFBD91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生产运营组织设计｜组织架构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420BDAF-2B28-438C-BF0A-2FE362767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85930476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92C951F-8213-427D-BBCA-52EF0B0E6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04445BA-3BBE-4762-8880-BE4F497D3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八大职能按专业链条拆分，减少重复管理层级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7D872C-72EC-4C9B-8718-446A96E60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组织架构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325A87-A215-4A8B-B86F-743D6A20B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28750"/>
            <a:ext cx="2619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营销中心｜50人</a:t>
            </a:r>
          </a:p>
        </p:txBody>
      </p:sp>
      <p:cxnSp>
        <p:nvCxnSpPr>
          <p:cNvPr id="37" name=""/>
          <p:cNvCxnSpPr/>
          <p:nvPr/>
        </p:nvCxnSpPr>
        <p:spPr>
          <a:xfrm xmlns:a="http://schemas.openxmlformats.org/drawingml/2006/main">
            <a:off x="400050" y="1885950"/>
            <a:ext cx="261937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3D8DFF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9A0F31-F07D-4E78-834F-BD39E2EBC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0"/>
            <a:ext cx="2619375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中心管理  1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国内市场部  22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国际市场部  15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市场/产品策划  5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客户服务与订单协调  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D1AAEC-9BC5-4E72-8002-1E3738099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1428750"/>
            <a:ext cx="2619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财务中心｜24人</a:t>
            </a:r>
          </a:p>
        </p:txBody>
      </p:sp>
      <p:cxnSp>
        <p:nvCxnSpPr>
          <p:cNvPr id="40" name=""/>
          <p:cNvCxnSpPr/>
          <p:nvPr/>
        </p:nvCxnSpPr>
        <p:spPr>
          <a:xfrm xmlns:a="http://schemas.openxmlformats.org/drawingml/2006/main">
            <a:off x="3324225" y="1885950"/>
            <a:ext cx="261937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52606D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12BD4B-9D05-4A19-856D-704098CAA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2095500"/>
            <a:ext cx="2619375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中心管理  2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核算与应收应付  8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成本与存货  7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资金与税务  4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预算分析/财务BP  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27EE3F-576E-40E1-A7B9-FD1A060D1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428750"/>
            <a:ext cx="2619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7B61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7B61FF"/>
                </a:solidFill>
                <a:latin typeface="Microsoft YaHei"/>
                <a:ea typeface="Microsoft YaHei"/>
                <a:cs typeface="Microsoft YaHei"/>
              </a:rPr>
              <a:t>研发中心｜80人</a:t>
            </a:r>
          </a:p>
        </p:txBody>
      </p:sp>
      <p:cxnSp>
        <p:nvCxnSpPr>
          <p:cNvPr id="43" name=""/>
          <p:cNvCxnSpPr/>
          <p:nvPr/>
        </p:nvCxnSpPr>
        <p:spPr>
          <a:xfrm xmlns:a="http://schemas.openxmlformats.org/drawingml/2006/main">
            <a:off x="6248400" y="1885950"/>
            <a:ext cx="261937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7B61FF"/>
            </a:solidFill>
            <a:prstDash val="solid"/>
          </a:ln>
        </p:spPr>
      </p:cxn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BEAD92-DD86-4F34-B2E0-AAF894843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095500"/>
            <a:ext cx="2619375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中心/项目管理  9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电子硬件  15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软件/固件  12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结构/机械/工业设计  17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测试验证/认证  11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样品/实验室/技术资料  16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368526-A7E0-4C12-80A5-D1000ED8F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1428750"/>
            <a:ext cx="2619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E58A0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E58A00"/>
                </a:solidFill>
                <a:latin typeface="Microsoft YaHei"/>
                <a:ea typeface="Microsoft YaHei"/>
                <a:cs typeface="Microsoft YaHei"/>
              </a:rPr>
              <a:t>物控部｜90人</a:t>
            </a:r>
          </a:p>
        </p:txBody>
      </p:sp>
      <p:cxnSp>
        <p:nvCxnSpPr>
          <p:cNvPr id="46" name=""/>
          <p:cNvCxnSpPr/>
          <p:nvPr/>
        </p:nvCxnSpPr>
        <p:spPr>
          <a:xfrm xmlns:a="http://schemas.openxmlformats.org/drawingml/2006/main">
            <a:off x="9172575" y="1885950"/>
            <a:ext cx="261937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E58A00"/>
            </a:solidFill>
            <a:prstDash val="solid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D796ED-0CEC-4C92-B6D4-50EF81437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2095500"/>
            <a:ext cx="2619375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部门管理  1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PMC  21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采购/供应商开发  18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仓储  44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物流/关务  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48FC133-B658-4EA4-AE23-897E22BC7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62375"/>
            <a:ext cx="2619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A0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00A0A8"/>
                </a:solidFill>
                <a:latin typeface="Microsoft YaHei"/>
                <a:ea typeface="Microsoft YaHei"/>
                <a:cs typeface="Microsoft YaHei"/>
              </a:rPr>
              <a:t>工程部｜70人</a:t>
            </a:r>
          </a:p>
        </p:txBody>
      </p:sp>
      <p:cxnSp>
        <p:nvCxnSpPr>
          <p:cNvPr id="49" name=""/>
          <p:cNvCxnSpPr/>
          <p:nvPr/>
        </p:nvCxnSpPr>
        <p:spPr>
          <a:xfrm xmlns:a="http://schemas.openxmlformats.org/drawingml/2006/main">
            <a:off x="400050" y="4219575"/>
            <a:ext cx="261937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00A0A8"/>
            </a:solidFill>
            <a:prstDash val="solid"/>
          </a:ln>
        </p:spPr>
      </p:cxn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61B18C-4A48-4049-941B-530D5DE43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29125"/>
            <a:ext cx="2619375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127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部门管理  1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PE  22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IE  8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NPI  10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ME/设备设施  18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材料承认  6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自动化/工装  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E0AE15-DC96-4E01-8FB5-E20DC5EE4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3762375"/>
            <a:ext cx="2619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D6454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D64545"/>
                </a:solidFill>
                <a:latin typeface="Microsoft YaHei"/>
                <a:ea typeface="Microsoft YaHei"/>
                <a:cs typeface="Microsoft YaHei"/>
              </a:rPr>
              <a:t>质量部｜95人</a:t>
            </a:r>
          </a:p>
        </p:txBody>
      </p:sp>
      <p:cxnSp>
        <p:nvCxnSpPr>
          <p:cNvPr id="52" name=""/>
          <p:cNvCxnSpPr/>
          <p:nvPr/>
        </p:nvCxnSpPr>
        <p:spPr>
          <a:xfrm xmlns:a="http://schemas.openxmlformats.org/drawingml/2006/main">
            <a:off x="3324225" y="4219575"/>
            <a:ext cx="261937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D64545"/>
            </a:solidFill>
            <a:prstDash val="solid"/>
          </a:ln>
        </p:spPr>
      </p:cxn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2DDC6ED-460B-4B3D-B5FB-C57026F9F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4429125"/>
            <a:ext cx="2619375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9861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部门管理  1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QA/体系/客户质量  10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IQC  14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IPQC  25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FPC/FQC/OQC  22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QE  10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SQE  7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实验室/计量/可靠性  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D004DE7-0D7F-4EF1-B9B2-F0BC29F05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762375"/>
            <a:ext cx="2619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38664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386641"/>
                </a:solidFill>
                <a:latin typeface="Microsoft YaHei"/>
                <a:ea typeface="Microsoft YaHei"/>
                <a:cs typeface="Microsoft YaHei"/>
              </a:rPr>
              <a:t>制造部｜1025人</a:t>
            </a:r>
          </a:p>
        </p:txBody>
      </p:sp>
      <p:cxnSp>
        <p:nvCxnSpPr>
          <p:cNvPr id="55" name=""/>
          <p:cNvCxnSpPr/>
          <p:nvPr/>
        </p:nvCxnSpPr>
        <p:spPr>
          <a:xfrm xmlns:a="http://schemas.openxmlformats.org/drawingml/2006/main">
            <a:off x="6248400" y="4219575"/>
            <a:ext cx="261937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386641"/>
            </a:solidFill>
            <a:prstDash val="solid"/>
          </a:ln>
        </p:spPr>
      </p:cxn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F852732-F953-497D-A468-FE502679F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429125"/>
            <a:ext cx="2619375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9861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部门管理  5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车间/班次主管  16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线长/组长  84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一线操作人员  820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物料配送  35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生产技术支持  30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计划/统计/文员  20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培训/6S/改善协调  15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29D91E0-8E03-4CD0-A4DB-A8C8A909A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3762375"/>
            <a:ext cx="2619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7A5C3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7A5C3E"/>
                </a:solidFill>
                <a:latin typeface="Microsoft YaHei"/>
                <a:ea typeface="Microsoft YaHei"/>
                <a:cs typeface="Microsoft YaHei"/>
              </a:rPr>
              <a:t>人事行政部｜56人</a:t>
            </a:r>
          </a:p>
        </p:txBody>
      </p:sp>
      <p:cxnSp>
        <p:nvCxnSpPr>
          <p:cNvPr id="58" name=""/>
          <p:cNvCxnSpPr/>
          <p:nvPr/>
        </p:nvCxnSpPr>
        <p:spPr>
          <a:xfrm xmlns:a="http://schemas.openxmlformats.org/drawingml/2006/main">
            <a:off x="9172575" y="4219575"/>
            <a:ext cx="261937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7A5C3E"/>
            </a:solidFill>
            <a:prstDash val="solid"/>
          </a:ln>
        </p:spPr>
      </p:cxn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54D620E-4DF6-4FA0-AFE7-F53A8DD8B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4429125"/>
            <a:ext cx="2619375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部门管理  1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人力资源  16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行政后勤  21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EHS  8</a:t>
            </a:r>
          </a:p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IT/ERP/MES  10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65A83FC-05DA-4C30-9E2A-0CFB7B20E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153150"/>
            <a:ext cx="1047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注：部门负责人仅保留1名；经理/主管数量由班次、车间、产品族、专业跨度与管理半径决定。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92B4673-7D04-4848-A724-9CC36BB97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生产运营组织设计｜组织架构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09C3ADE-9BEE-444A-8024-82513520E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866082378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0FDFF25-0322-4D0F-8055-054D0DE10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5E6348-3BA0-40F0-A394-BE6BB4C8E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4727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三档编制保持同一组织骨架，变化主要来自制造、质量、仓储与工程负荷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75CD39-A278-46AF-9A32-EB5FD3C93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人力编制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F0FBDB-4EA0-4C48-B219-6068B186C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3562350" cy="39052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15ECA6-DB2C-462F-B709-77EAA8C2A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30289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精简型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E4207D-820C-468C-8CA1-219FD7EA4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00300"/>
            <a:ext cx="3028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1000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A9080D-8D9F-4B1F-8D4D-0B0449D70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71825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总人数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666750" y="3762375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A1BD29-FC1C-4E78-B812-6298F8059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76700"/>
            <a:ext cx="30289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制造直接      685</a:t>
            </a:r>
          </a:p>
          <a:p xmlns:a="http://schemas.openxmlformats.org/drawingml/2006/main">
            <a:pPr algn="l">
              <a:def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管理/专业支持  315</a:t>
            </a:r>
          </a:p>
          <a:p xmlns:a="http://schemas.openxmlformats.org/drawingml/2006/main">
            <a:pPr algn="l">
              <a:def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直接人力占比  68.5%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C53746-C609-409A-84FD-84DD8008D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1619250"/>
            <a:ext cx="3562350" cy="39052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2EC92C-E657-4F35-A14C-9D44B3CA4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1885950"/>
            <a:ext cx="30289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基准型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965174-3915-44F9-A0B8-10B6B6318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2400300"/>
            <a:ext cx="3028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8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1500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892998-DDD2-45B9-A60F-40429D74E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3171825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总人数</a:t>
            </a:r>
          </a:p>
        </p:txBody>
      </p:sp>
      <p:cxnSp>
        <p:nvCxnSpPr>
          <p:cNvPr id="40" name=""/>
          <p:cNvCxnSpPr/>
          <p:nvPr/>
        </p:nvCxnSpPr>
        <p:spPr>
          <a:xfrm xmlns:a="http://schemas.openxmlformats.org/drawingml/2006/main">
            <a:off x="4581525" y="3762375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6B92C5-14F5-478E-86CC-61D3C22CE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4076700"/>
            <a:ext cx="30289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制造直接      1025</a:t>
            </a:r>
          </a:p>
          <a:p xmlns:a="http://schemas.openxmlformats.org/drawingml/2006/main">
            <a:pPr algn="l">
              <a:def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管理/专业支持  475</a:t>
            </a:r>
          </a:p>
          <a:p xmlns:a="http://schemas.openxmlformats.org/drawingml/2006/main">
            <a:pPr algn="l">
              <a:def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直接人力占比  68.3%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CE8C10-355E-4837-80EF-9789D59FE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619250"/>
            <a:ext cx="3562350" cy="39052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076C4A-4A31-4166-9ABC-5AC2452E5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885950"/>
            <a:ext cx="30289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扩展型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3A285E-9DE2-47AE-8D76-0414A3D0B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00300"/>
            <a:ext cx="3028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8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2000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4639F21-9230-4E38-84F1-CA9DE79D5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71825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总人数</a:t>
            </a:r>
          </a:p>
        </p:txBody>
      </p:sp>
      <p:cxnSp>
        <p:nvCxnSpPr>
          <p:cNvPr id="46" name=""/>
          <p:cNvCxnSpPr/>
          <p:nvPr/>
        </p:nvCxnSpPr>
        <p:spPr>
          <a:xfrm xmlns:a="http://schemas.openxmlformats.org/drawingml/2006/main">
            <a:off x="8496300" y="3762375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51DB759-C19A-4C21-B068-E78BBDED9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076700"/>
            <a:ext cx="30289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制造直接      1370</a:t>
            </a:r>
          </a:p>
          <a:p xmlns:a="http://schemas.openxmlformats.org/drawingml/2006/main">
            <a:pPr algn="l">
              <a:def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管理/专业支持  630</a:t>
            </a:r>
          </a:p>
          <a:p xmlns:a="http://schemas.openxmlformats.org/drawingml/2006/main">
            <a:pPr algn="l">
              <a:def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直接人力占比  68.5%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B855794-0C5E-4357-9823-FA36A7E31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11391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推荐：以1500人基准型建立岗位标准，再按订单、工时、班次、自动化和外包边界滚动调整，不按比例机械缩放。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C1E30D4-EF03-45DF-8699-6AAF490E1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生产运营组织设计｜人力编制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AC15820-FF83-4009-B24C-74EA29F25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19535506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BDC9C32-E1D8-4CF0-A064-DEA09B916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2ED6A09-E768-4AC3-86C5-B2D6CBBA2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1977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1500人基准型中，制造为主体，研发—工程—质量形成16.3%的技术保障层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981BC9-0C60-4DE6-A71F-9336858D9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人力编制</a:t>
            </a:r>
          </a:p>
        </p:txBody>
      </p:sp>
      <p:cxnSp>
        <p:nvCxnSpPr>
          <p:cNvPr id="14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graphicFrame>
        <p:nvGraphicFramePr>
          <p:cNvPr id="15" name="Chart"/>
          <p:cNvGraphicFramePr/>
          <p:nvPr/>
        </p:nvGraphicFramePr>
        <p:xfrm>
          <a:off xmlns:a="http://schemas.openxmlformats.org/drawingml/2006/main" x="400050" y="1381125"/>
          <a:ext xmlns:a="http://schemas.openxmlformats.org/drawingml/2006/main" cx="6953250" cy="4667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b4a01ead66a49cb"/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90FEB7-73AB-479C-A357-8DBDB71AD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619250"/>
            <a:ext cx="333375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D8DEE5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1,025人</a:t>
            </a:r>
          </a:p>
          <a:p xmlns:a="http://schemas.openxmlformats.org/drawingml/2006/main">
            <a:pPr algn="l">
              <a:def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制造直接人力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8FBCFC-5177-4174-95EB-49785D89A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048000"/>
            <a:ext cx="333375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D8DEE5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245人</a:t>
            </a:r>
          </a:p>
          <a:p xmlns:a="http://schemas.openxmlformats.org/drawingml/2006/main">
            <a:pPr algn="l">
              <a:def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研发＋工程＋质量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2F4500-A1DE-407C-B7B5-53303A916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476750"/>
            <a:ext cx="333375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D8DEE5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230人</a:t>
            </a:r>
          </a:p>
          <a:p xmlns:a="http://schemas.openxmlformats.org/drawingml/2006/main">
            <a:pPr algn="l">
              <a:defRPr sz="21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营销、供应链及组织支持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877A54-90A4-4CF0-82EB-7B43D29D9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生产运营组织设计｜人力编制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A7D864-C591-45A4-B311-D1E285DD5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55280477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D96C704-079A-4486-832D-FBE3806D1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C16DCD0-5485-4051-9C80-FDA032CEA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营销中心｜获取高质量订单，提高预测与回款质量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A713C6-6C50-4AA2-9F62-24FCB5677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职责与KPI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447E51-C1EC-4FA4-8D50-148E16A51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09700"/>
            <a:ext cx="4191000" cy="4457700"/>
          </a:xfrm>
          <a:prstGeom xmlns:a="http://schemas.openxmlformats.org/drawingml/2006/main" prst="roundRect">
            <a:avLst>
              <a:gd name="adj" fmla="val 1818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F61B04-E3FE-4BAA-8DCB-3363899C5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3619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组织编制｜50人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685800" y="2171700"/>
            <a:ext cx="3619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3D8DFF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4D4C8F-ECF4-44D2-89AF-72B101D76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3619500" cy="2647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中心管理　　　　　　　　   1人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国内市场部　　　　　　　  22人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国际市场部　　　　　　　  15人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市场/产品策划　　　　　   5人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客户服务与订单协调　　　   7人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01662C-23BD-4573-98E1-EFEB71171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编制说明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FC6D6F-F4F2-4141-8E22-98DDCEC44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81175" y="5191125"/>
            <a:ext cx="2524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负责人1名；其余按工作量、班次及管理跨度核定。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194F574-942D-4490-A546-67E0E1716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44780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核心职责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4D1544-AD3A-43E2-9696-56398C5A5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924050"/>
            <a:ext cx="69342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制定国内、国际市场策略及年度销售计划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管理客户、渠道、报价、合同、预测与回款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牵引S&amp;OP需求端，输出滚动预测和项目机会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维护客户满意度并协调重大客诉与交付问题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6A58FC0-3BF7-42D6-A450-754359A41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63855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部门关键KPI及建议权重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65775C-A14D-4CB1-9F36-2F5AD00BA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0957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销售收入达成率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EF3F5E-8820-4001-A7FC-DDC4C07B8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0957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25%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4113CA-F8A9-4306-AA4F-BBD96A3D9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3719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毛利额/毛利率达成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3DBBC4E-7F11-4380-ACD3-D14B22181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3719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CEE7B24-9947-41DD-9C58-542648188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482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滚动预测准确率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4E23D2F-806F-4E7F-8469-BAC070B98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6482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23E97E0-FF1D-4ABF-AA3B-53D304D9B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92442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回款达成率/DSO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E5A1642-09ED-471C-B036-ECE02A2B2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492442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449B128-19B7-4925-95BF-165E3F9DA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2006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新客户/新项目转化率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8C37322-BCC2-431A-B011-745FF8D3B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52006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2DCA0A6-B2D3-4581-BAB8-11F6087A0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4768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客户满意度与闭环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58A85F4-8094-4899-9C42-E8B9DD07C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54768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0B24F06-6500-4D18-95D5-B09523F79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生产运营组织设计｜职责与KPI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CCF2BDB-E346-40A3-AFA7-63CC76654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40250759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3186EFD-DECD-4401-8578-655035016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62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244A6A"/>
                </a:solidFill>
                <a:latin typeface="Microsoft YaHei"/>
                <a:ea typeface="Microsoft YaHei"/>
                <a:cs typeface="Microsoft YaHei"/>
              </a:rPr>
              <a:t>QilyLean｜启力精益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48C1A2-F59A-42D9-9447-0E058CB35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财务中心｜用预算、成本、现金与内控保障经营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A0CA0D-209E-4CC0-A45B-1621CF773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862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职责与KPI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400050" y="10668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8DEE5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159B4D-8ECB-4AA3-B009-694CAC449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409700"/>
            <a:ext cx="4191000" cy="4457700"/>
          </a:xfrm>
          <a:prstGeom xmlns:a="http://schemas.openxmlformats.org/drawingml/2006/main" prst="roundRect">
            <a:avLst>
              <a:gd name="adj" fmla="val 1818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EDEDED"/>
            </a:solidFill>
            <a:prstDash val="solid"/>
          </a:ln>
        </p:spPr>
        <p:txBody>
          <a:bodyPr xmlns:a="http://schemas.openxmlformats.org/drawingml/2006/main" wrap="square" lIns="114300" tIns="95250" rIns="114300" bIns="9525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57FA25-48B6-43D7-B158-B78FC70F4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695450"/>
            <a:ext cx="3619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组织编制｜24人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7886700" y="2171700"/>
            <a:ext cx="3619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52606D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9C4E92-9CE8-4825-8AA8-A23040E39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400300"/>
            <a:ext cx="3619500" cy="2647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中心管理　　　　　　　　   2人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核算与应收应付　　　　　   8人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成本与存货　　　　　　　   7人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资金与税务　　　　　　　   4人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预算分析/财务BP　　　   3人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44115F-8E67-453F-AA39-761BA47C7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21970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编制说明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B26C22-170D-4026-833E-7D90E298D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5191125"/>
            <a:ext cx="2524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负责人1名；其余按工作量、班次及管理跨度核定。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BAD239-1965-4740-BCEA-7A1473D0F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4780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核心职责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08BD1D-324B-4C47-B75B-EFFDDB600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24050"/>
            <a:ext cx="69342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建立预算、核算、税务、资金与内控制度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形成产品/订单/客户维度成本与利润分析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控制现金、库存资金占用和应收风险</a:t>
            </a:r>
          </a:p>
          <a:p xmlns:a="http://schemas.openxmlformats.org/drawingml/2006/main">
            <a:pPr algn="l">
              <a:def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• 向经营会议提供及时、准确的管理报表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2A407F-D44E-4309-97E3-4B771B1A9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3855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部门关键KPI及建议权重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1B9129-F137-4584-9219-97CA1CBAC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957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月结及时率与准确率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9F9016-FE05-40CB-9A54-AFD3FF1CF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957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674A0A-05A6-461D-A16B-E44D112A7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719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预算偏差控制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7039DA-C400-431E-A817-E65B033F6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719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1364E8-BCB0-4F03-AA52-D54AEA0B5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4820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成本核算准确率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C5468E-5CF9-418F-8085-E2D8BC036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482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20%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0287C35-167A-4389-BE41-B7C903C17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2442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经营现金流/资金周转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DF0C39-7C35-4CC7-9DF2-A1864D000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92442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8BDC2F8-FC97-479E-8AAA-EFC0D03D2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00650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税务与内控合规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465885A-0BBA-4186-8B42-45645817B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006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15%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D5983D9-A5A5-45F9-96F8-90825844A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76875"/>
            <a:ext cx="60293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经营分析采纳与及时率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FEAD5F0-82AA-4B28-8F17-164217823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4768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52606D"/>
                </a:solidFill>
                <a:latin typeface="Microsoft YaHei"/>
                <a:ea typeface="Microsoft YaHei"/>
                <a:cs typeface="Microsoft YaHei"/>
              </a:rPr>
              <a:t>10%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F11A147-570A-44D4-837F-4E26841E8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QilyLean｜启力精益 · 生产运营组织设计｜职责与KPI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0A39E69-FF15-4914-9B1B-2834328FB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38900"/>
            <a:ext cx="504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8A98A8"/>
                </a:solidFill>
                <a:latin typeface="Microsoft YaHei"/>
                <a:ea typeface="Microsoft YaHei"/>
                <a:cs typeface="Microsoft YaHei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93233496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2026-07-27T14:28:46.7950000Z</dcterms:created>
  <dcterms:modified xsi:type="dcterms:W3CDTF">2026-07-27T14:28:46.7950000Z</dcterms:modified>
</coreProperties>
</file>